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4"/>
  </p:notesMasterIdLst>
  <p:sldIdLst>
    <p:sldId id="256" r:id="rId5"/>
    <p:sldId id="279" r:id="rId6"/>
    <p:sldId id="258" r:id="rId7"/>
    <p:sldId id="278" r:id="rId8"/>
    <p:sldId id="282" r:id="rId9"/>
    <p:sldId id="307" r:id="rId10"/>
    <p:sldId id="308" r:id="rId11"/>
    <p:sldId id="309" r:id="rId12"/>
    <p:sldId id="310" r:id="rId13"/>
    <p:sldId id="311" r:id="rId14"/>
    <p:sldId id="312" r:id="rId15"/>
    <p:sldId id="277" r:id="rId16"/>
    <p:sldId id="289" r:id="rId17"/>
    <p:sldId id="290" r:id="rId18"/>
    <p:sldId id="291" r:id="rId19"/>
    <p:sldId id="292" r:id="rId20"/>
    <p:sldId id="293" r:id="rId21"/>
    <p:sldId id="295" r:id="rId22"/>
    <p:sldId id="297" r:id="rId23"/>
    <p:sldId id="280" r:id="rId24"/>
    <p:sldId id="301" r:id="rId25"/>
    <p:sldId id="257" r:id="rId26"/>
    <p:sldId id="302" r:id="rId27"/>
    <p:sldId id="303" r:id="rId28"/>
    <p:sldId id="304" r:id="rId29"/>
    <p:sldId id="305" r:id="rId30"/>
    <p:sldId id="270" r:id="rId31"/>
    <p:sldId id="264" r:id="rId32"/>
    <p:sldId id="259" r:id="rId33"/>
    <p:sldId id="260" r:id="rId34"/>
    <p:sldId id="300" r:id="rId35"/>
    <p:sldId id="261" r:id="rId36"/>
    <p:sldId id="299" r:id="rId37"/>
    <p:sldId id="262" r:id="rId38"/>
    <p:sldId id="298" r:id="rId39"/>
    <p:sldId id="306" r:id="rId40"/>
    <p:sldId id="275" r:id="rId41"/>
    <p:sldId id="274" r:id="rId42"/>
    <p:sldId id="27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e344b6467e650cdd/Popularity%20table%20and%20chart%20-%202nd%20tab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Popularity Equation parameter weights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2930336832895889"/>
          <c:y val="0.12541666666666668"/>
          <c:w val="0.6480037182852143"/>
          <c:h val="0.77736111111111106"/>
        </c:manualLayout>
      </c:layout>
      <c:bar3DChart>
        <c:barDir val="col"/>
        <c:grouping val="clustered"/>
        <c:varyColors val="0"/>
        <c:ser>
          <c:idx val="1"/>
          <c:order val="1"/>
          <c:tx>
            <c:strRef>
              <c:f>'[Popularity table and chart - 2nd tab.xlsx]Sheet1'!$E$7</c:f>
              <c:strCache>
                <c:ptCount val="1"/>
                <c:pt idx="0">
                  <c:v>Followers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5">
                  <a:shade val="95000"/>
                </a:schemeClr>
              </a:solidFill>
              <a:round/>
            </a:ln>
            <a:effectLst/>
            <a:sp3d contourW="9525">
              <a:contourClr>
                <a:schemeClr val="accent5">
                  <a:shade val="95000"/>
                </a:schemeClr>
              </a:contourClr>
            </a:sp3d>
          </c:spPr>
          <c:invertIfNegative val="0"/>
          <c:val>
            <c:numRef>
              <c:f>'[Popularity table and chart - 2nd tab.xlsx]Sheet1'!$D$7</c:f>
              <c:numCache>
                <c:formatCode>0.00E+00</c:formatCode>
                <c:ptCount val="1"/>
                <c:pt idx="0">
                  <c:v>3.9299999999999999E-7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5A-4872-84B1-A363023F5F5D}"/>
            </c:ext>
          </c:extLst>
        </c:ser>
        <c:ser>
          <c:idx val="2"/>
          <c:order val="2"/>
          <c:tx>
            <c:strRef>
              <c:f>'[Popularity table and chart - 2nd tab.xlsx]Sheet1'!$E$8</c:f>
              <c:strCache>
                <c:ptCount val="1"/>
                <c:pt idx="0">
                  <c:v>Dancability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110000"/>
                    <a:satMod val="105000"/>
                    <a:tint val="67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shade val="95000"/>
                </a:schemeClr>
              </a:solidFill>
              <a:round/>
            </a:ln>
            <a:effectLst/>
            <a:sp3d contourW="9525">
              <a:contourClr>
                <a:schemeClr val="accent4">
                  <a:shade val="95000"/>
                </a:schemeClr>
              </a:contourClr>
            </a:sp3d>
          </c:spPr>
          <c:invertIfNegative val="0"/>
          <c:val>
            <c:numRef>
              <c:f>'[Popularity table and chart - 2nd tab.xlsx]Sheet1'!$D$8</c:f>
              <c:numCache>
                <c:formatCode>General</c:formatCode>
                <c:ptCount val="1"/>
                <c:pt idx="0">
                  <c:v>11.531499999999999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5A-4872-84B1-A363023F5F5D}"/>
            </c:ext>
          </c:extLst>
        </c:ser>
        <c:ser>
          <c:idx val="3"/>
          <c:order val="3"/>
          <c:tx>
            <c:strRef>
              <c:f>'[Popularity table and chart - 2nd tab.xlsx]Sheet1'!$E$9</c:f>
              <c:strCache>
                <c:ptCount val="1"/>
                <c:pt idx="0">
                  <c:v>Loudness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60000"/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60000"/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60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6">
                  <a:lumMod val="60000"/>
                  <a:shade val="95000"/>
                </a:schemeClr>
              </a:solidFill>
              <a:round/>
            </a:ln>
            <a:effectLst/>
            <a:sp3d contourW="9525">
              <a:contourClr>
                <a:schemeClr val="accent6">
                  <a:lumMod val="60000"/>
                  <a:shade val="95000"/>
                </a:schemeClr>
              </a:contourClr>
            </a:sp3d>
          </c:spPr>
          <c:invertIfNegative val="0"/>
          <c:val>
            <c:numRef>
              <c:f>'[Popularity table and chart - 2nd tab.xlsx]Sheet1'!$D$9</c:f>
              <c:numCache>
                <c:formatCode>General</c:formatCode>
                <c:ptCount val="1"/>
                <c:pt idx="0">
                  <c:v>-8.4699999999999998E-2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5A-4872-84B1-A363023F5F5D}"/>
            </c:ext>
          </c:extLst>
        </c:ser>
        <c:ser>
          <c:idx val="4"/>
          <c:order val="4"/>
          <c:tx>
            <c:strRef>
              <c:f>'[Popularity table and chart - 2nd tab.xlsx]Sheet1'!$E$10</c:f>
              <c:strCache>
                <c:ptCount val="1"/>
                <c:pt idx="0">
                  <c:v>Mode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60000"/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60000"/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60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5">
                  <a:lumMod val="60000"/>
                  <a:shade val="95000"/>
                </a:schemeClr>
              </a:solidFill>
              <a:round/>
            </a:ln>
            <a:effectLst/>
            <a:sp3d contourW="9525">
              <a:contourClr>
                <a:schemeClr val="accent5">
                  <a:lumMod val="60000"/>
                  <a:shade val="95000"/>
                </a:schemeClr>
              </a:contourClr>
            </a:sp3d>
          </c:spPr>
          <c:invertIfNegative val="0"/>
          <c:val>
            <c:numRef>
              <c:f>'[Popularity table and chart - 2nd tab.xlsx]Sheet1'!$D$10</c:f>
              <c:numCache>
                <c:formatCode>General</c:formatCode>
                <c:ptCount val="1"/>
                <c:pt idx="0">
                  <c:v>-1.5250999999999999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75A-4872-84B1-A363023F5F5D}"/>
            </c:ext>
          </c:extLst>
        </c:ser>
        <c:ser>
          <c:idx val="5"/>
          <c:order val="5"/>
          <c:tx>
            <c:strRef>
              <c:f>'[Popularity table and chart - 2nd tab.xlsx]Sheet1'!$E$11</c:f>
              <c:strCache>
                <c:ptCount val="1"/>
                <c:pt idx="0">
                  <c:v>Speechiness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60000"/>
                    <a:lumMod val="110000"/>
                    <a:satMod val="105000"/>
                    <a:tint val="67000"/>
                  </a:schemeClr>
                </a:gs>
                <a:gs pos="50000">
                  <a:schemeClr val="accent4">
                    <a:lumMod val="60000"/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60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lumMod val="60000"/>
                  <a:shade val="95000"/>
                </a:schemeClr>
              </a:solidFill>
              <a:round/>
            </a:ln>
            <a:effectLst/>
            <a:sp3d contourW="9525">
              <a:contourClr>
                <a:schemeClr val="accent4">
                  <a:lumMod val="60000"/>
                  <a:shade val="95000"/>
                </a:schemeClr>
              </a:contourClr>
            </a:sp3d>
          </c:spPr>
          <c:invertIfNegative val="0"/>
          <c:val>
            <c:numRef>
              <c:f>'[Popularity table and chart - 2nd tab.xlsx]Sheet1'!$D$11</c:f>
              <c:numCache>
                <c:formatCode>General</c:formatCode>
                <c:ptCount val="1"/>
                <c:pt idx="0">
                  <c:v>12.547700000000001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5A-4872-84B1-A363023F5F5D}"/>
            </c:ext>
          </c:extLst>
        </c:ser>
        <c:ser>
          <c:idx val="6"/>
          <c:order val="6"/>
          <c:tx>
            <c:strRef>
              <c:f>'[Popularity table and chart - 2nd tab.xlsx]Sheet1'!$E$12</c:f>
              <c:strCache>
                <c:ptCount val="1"/>
                <c:pt idx="0">
                  <c:v>Acousticness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80000"/>
                    <a:lumOff val="20000"/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80000"/>
                    <a:lumOff val="20000"/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80000"/>
                    <a:lumOff val="20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6">
                  <a:lumMod val="80000"/>
                  <a:lumOff val="20000"/>
                  <a:shade val="95000"/>
                </a:schemeClr>
              </a:solidFill>
              <a:round/>
            </a:ln>
            <a:effectLst/>
            <a:sp3d contourW="9525">
              <a:contourClr>
                <a:schemeClr val="accent6">
                  <a:lumMod val="80000"/>
                  <a:lumOff val="20000"/>
                  <a:shade val="95000"/>
                </a:schemeClr>
              </a:contourClr>
            </a:sp3d>
          </c:spPr>
          <c:invertIfNegative val="0"/>
          <c:val>
            <c:numRef>
              <c:f>'[Popularity table and chart - 2nd tab.xlsx]Sheet1'!$D$12</c:f>
              <c:numCache>
                <c:formatCode>General</c:formatCode>
                <c:ptCount val="1"/>
                <c:pt idx="0">
                  <c:v>-2.2467000000000001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75A-4872-84B1-A363023F5F5D}"/>
            </c:ext>
          </c:extLst>
        </c:ser>
        <c:ser>
          <c:idx val="7"/>
          <c:order val="7"/>
          <c:tx>
            <c:strRef>
              <c:f>'[Popularity table and chart - 2nd tab.xlsx]Sheet1'!$E$13</c:f>
              <c:strCache>
                <c:ptCount val="1"/>
                <c:pt idx="0">
                  <c:v>Liveness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80000"/>
                    <a:lumOff val="20000"/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80000"/>
                    <a:lumOff val="20000"/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80000"/>
                    <a:lumOff val="20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5">
                  <a:lumMod val="80000"/>
                  <a:lumOff val="20000"/>
                  <a:shade val="95000"/>
                </a:schemeClr>
              </a:solidFill>
              <a:round/>
            </a:ln>
            <a:effectLst/>
            <a:sp3d contourW="9525">
              <a:contourClr>
                <a:schemeClr val="accent5">
                  <a:lumMod val="80000"/>
                  <a:lumOff val="20000"/>
                  <a:shade val="95000"/>
                </a:schemeClr>
              </a:contourClr>
            </a:sp3d>
          </c:spPr>
          <c:invertIfNegative val="0"/>
          <c:val>
            <c:numRef>
              <c:f>'[Popularity table and chart - 2nd tab.xlsx]Sheet1'!$D$13</c:f>
              <c:numCache>
                <c:formatCode>General</c:formatCode>
                <c:ptCount val="1"/>
                <c:pt idx="0">
                  <c:v>0.1258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75A-4872-84B1-A363023F5F5D}"/>
            </c:ext>
          </c:extLst>
        </c:ser>
        <c:ser>
          <c:idx val="8"/>
          <c:order val="8"/>
          <c:tx>
            <c:strRef>
              <c:f>'[Popularity table and chart - 2nd tab.xlsx]Sheet1'!$E$14</c:f>
              <c:strCache>
                <c:ptCount val="1"/>
                <c:pt idx="0">
                  <c:v>Valence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80000"/>
                    <a:lumOff val="20000"/>
                    <a:lumMod val="110000"/>
                    <a:satMod val="105000"/>
                    <a:tint val="67000"/>
                  </a:schemeClr>
                </a:gs>
                <a:gs pos="50000">
                  <a:schemeClr val="accent4">
                    <a:lumMod val="80000"/>
                    <a:lumOff val="20000"/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80000"/>
                    <a:lumOff val="20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lumMod val="80000"/>
                  <a:lumOff val="20000"/>
                  <a:shade val="95000"/>
                </a:schemeClr>
              </a:solidFill>
              <a:round/>
            </a:ln>
            <a:effectLst/>
            <a:sp3d contourW="9525">
              <a:contourClr>
                <a:schemeClr val="accent4">
                  <a:lumMod val="80000"/>
                  <a:lumOff val="20000"/>
                  <a:shade val="95000"/>
                </a:schemeClr>
              </a:contourClr>
            </a:sp3d>
          </c:spPr>
          <c:invertIfNegative val="0"/>
          <c:val>
            <c:numRef>
              <c:f>'[Popularity table and chart - 2nd tab.xlsx]Sheet1'!$D$14</c:f>
              <c:numCache>
                <c:formatCode>General</c:formatCode>
                <c:ptCount val="1"/>
                <c:pt idx="0">
                  <c:v>6.2922000000000002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75A-4872-84B1-A363023F5F5D}"/>
            </c:ext>
          </c:extLst>
        </c:ser>
        <c:ser>
          <c:idx val="9"/>
          <c:order val="9"/>
          <c:tx>
            <c:strRef>
              <c:f>'[Popularity table and chart - 2nd tab.xlsx]Sheet1'!$E$15</c:f>
              <c:strCache>
                <c:ptCount val="1"/>
                <c:pt idx="0">
                  <c:v>Tempo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80000"/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80000"/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80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6">
                  <a:lumMod val="80000"/>
                  <a:shade val="95000"/>
                </a:schemeClr>
              </a:solidFill>
              <a:round/>
            </a:ln>
            <a:effectLst/>
            <a:sp3d contourW="9525">
              <a:contourClr>
                <a:schemeClr val="accent6">
                  <a:lumMod val="80000"/>
                  <a:shade val="95000"/>
                </a:schemeClr>
              </a:contourClr>
            </a:sp3d>
          </c:spPr>
          <c:invertIfNegative val="0"/>
          <c:val>
            <c:numRef>
              <c:f>'[Popularity table and chart - 2nd tab.xlsx]Sheet1'!$D$15</c:f>
              <c:numCache>
                <c:formatCode>General</c:formatCode>
                <c:ptCount val="1"/>
                <c:pt idx="0">
                  <c:v>1.01E-2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5A-4872-84B1-A363023F5F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409960479"/>
        <c:axId val="1409960959"/>
        <c:axId val="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'[Popularity table and chart - 2nd tab.xlsx]Sheet1'!$D$15</c15:sqref>
                        </c15:formulaRef>
                      </c:ext>
                    </c:extLst>
                    <c:strCache>
                      <c:ptCount val="1"/>
                      <c:pt idx="0">
                        <c:v>0.0101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6">
                          <a:lumMod val="110000"/>
                          <a:satMod val="105000"/>
                          <a:tint val="67000"/>
                        </a:schemeClr>
                      </a:gs>
                      <a:gs pos="50000">
                        <a:schemeClr val="accent6">
                          <a:lumMod val="105000"/>
                          <a:satMod val="103000"/>
                          <a:tint val="73000"/>
                        </a:schemeClr>
                      </a:gs>
                      <a:gs pos="100000">
                        <a:schemeClr val="accent6">
                          <a:lumMod val="105000"/>
                          <a:satMod val="109000"/>
                          <a:tint val="81000"/>
                        </a:schemeClr>
                      </a:gs>
                    </a:gsLst>
                    <a:lin ang="5400000" scaled="0"/>
                  </a:gradFill>
                  <a:ln w="9525" cap="flat" cmpd="sng" algn="ctr">
                    <a:solidFill>
                      <a:schemeClr val="accent6">
                        <a:shade val="95000"/>
                      </a:schemeClr>
                    </a:solidFill>
                    <a:round/>
                  </a:ln>
                  <a:effectLst/>
                  <a:sp3d contourW="9525">
                    <a:contourClr>
                      <a:schemeClr val="accent6">
                        <a:shade val="95000"/>
                      </a:schemeClr>
                    </a:contourClr>
                  </a:sp3d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'[Popularity table and chart - 2nd tab.xlsx]Sheet1'!$E$7:$E$14</c15:sqref>
                        </c15:formulaRef>
                      </c:ext>
                    </c:extLst>
                    <c:strCache>
                      <c:ptCount val="8"/>
                      <c:pt idx="0">
                        <c:v>Followers</c:v>
                      </c:pt>
                      <c:pt idx="1">
                        <c:v>Dancability</c:v>
                      </c:pt>
                      <c:pt idx="2">
                        <c:v>Loudness</c:v>
                      </c:pt>
                      <c:pt idx="3">
                        <c:v>Mode</c:v>
                      </c:pt>
                      <c:pt idx="4">
                        <c:v>Speechiness</c:v>
                      </c:pt>
                      <c:pt idx="5">
                        <c:v>Acousticness</c:v>
                      </c:pt>
                      <c:pt idx="6">
                        <c:v>Liveness</c:v>
                      </c:pt>
                      <c:pt idx="7">
                        <c:v>Valence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'[Popularity table and chart - 2nd tab.xlsx]Sheet1'!$E$15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9-E75A-4872-84B1-A363023F5F5D}"/>
                  </c:ext>
                </c:extLst>
              </c15:ser>
            </c15:filteredBarSeries>
          </c:ext>
        </c:extLst>
      </c:bar3DChart>
      <c:catAx>
        <c:axId val="1409960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9960959"/>
        <c:crossesAt val="0"/>
        <c:auto val="1"/>
        <c:lblAlgn val="ctr"/>
        <c:lblOffset val="100"/>
        <c:noMultiLvlLbl val="0"/>
      </c:catAx>
      <c:valAx>
        <c:axId val="1409960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99604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B40347-CCDF-4D48-B3B2-83B0C137360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93487564-D87B-460E-9EF7-005EFAD1081C}">
      <dgm:prSet phldrT="[Text]" phldr="0"/>
      <dgm:spPr/>
      <dgm:t>
        <a:bodyPr/>
        <a:lstStyle/>
        <a:p>
          <a:pPr rtl="0"/>
          <a:r>
            <a:rPr lang="en-US">
              <a:latin typeface="Calibri"/>
            </a:rPr>
            <a:t>Extract </a:t>
          </a:r>
          <a:endParaRPr lang="en-US"/>
        </a:p>
      </dgm:t>
    </dgm:pt>
    <dgm:pt modelId="{B52D322B-F1FB-4630-A07C-344A943D8800}" type="parTrans" cxnId="{4FFD2074-79D4-46FB-8005-7AAEBE51891D}">
      <dgm:prSet/>
      <dgm:spPr/>
    </dgm:pt>
    <dgm:pt modelId="{82AF5EA0-C306-4829-86F2-5C3D1EF328DB}" type="sibTrans" cxnId="{4FFD2074-79D4-46FB-8005-7AAEBE51891D}">
      <dgm:prSet/>
      <dgm:spPr/>
    </dgm:pt>
    <dgm:pt modelId="{2EDCE8CF-E8EB-41FB-AE86-25691424FB7C}">
      <dgm:prSet phldrT="[Text]" phldr="0"/>
      <dgm:spPr/>
      <dgm:t>
        <a:bodyPr/>
        <a:lstStyle/>
        <a:p>
          <a:pPr rtl="0"/>
          <a:r>
            <a:rPr lang="en-US">
              <a:latin typeface="Calibri"/>
            </a:rPr>
            <a:t>Transform </a:t>
          </a:r>
          <a:endParaRPr lang="en-US"/>
        </a:p>
      </dgm:t>
    </dgm:pt>
    <dgm:pt modelId="{D2656E15-EC28-406B-B007-8E8C1800E023}" type="parTrans" cxnId="{8D55A866-9606-4A28-ACCB-61BE783F3E9D}">
      <dgm:prSet/>
      <dgm:spPr/>
    </dgm:pt>
    <dgm:pt modelId="{0324D426-1210-497A-9373-BE387FCF914D}" type="sibTrans" cxnId="{8D55A866-9606-4A28-ACCB-61BE783F3E9D}">
      <dgm:prSet/>
      <dgm:spPr/>
    </dgm:pt>
    <dgm:pt modelId="{0539D0EF-441E-4A90-93F5-26389D8F5711}">
      <dgm:prSet phldrT="[Text]" phldr="0"/>
      <dgm:spPr/>
      <dgm:t>
        <a:bodyPr/>
        <a:lstStyle/>
        <a:p>
          <a:pPr rtl="0"/>
          <a:r>
            <a:rPr lang="en-US">
              <a:latin typeface="Calibri"/>
            </a:rPr>
            <a:t>Load </a:t>
          </a:r>
          <a:endParaRPr lang="en-US"/>
        </a:p>
      </dgm:t>
    </dgm:pt>
    <dgm:pt modelId="{E8DAEFE3-F34D-4B2A-8F0E-6EF4D3C46853}" type="parTrans" cxnId="{19693935-D29C-4730-A2BF-49B68E31D3C0}">
      <dgm:prSet/>
      <dgm:spPr/>
    </dgm:pt>
    <dgm:pt modelId="{D2E164B3-ADCA-4691-96C8-217B4A18B188}" type="sibTrans" cxnId="{19693935-D29C-4730-A2BF-49B68E31D3C0}">
      <dgm:prSet/>
      <dgm:spPr/>
    </dgm:pt>
    <dgm:pt modelId="{219DAB02-12F4-48C4-A6C4-90DB76FB1E51}" type="pres">
      <dgm:prSet presAssocID="{89B40347-CCDF-4D48-B3B2-83B0C137360E}" presName="CompostProcess" presStyleCnt="0">
        <dgm:presLayoutVars>
          <dgm:dir/>
          <dgm:resizeHandles val="exact"/>
        </dgm:presLayoutVars>
      </dgm:prSet>
      <dgm:spPr/>
    </dgm:pt>
    <dgm:pt modelId="{F819D6FD-CC51-4BC4-BF98-47E6A4062E5A}" type="pres">
      <dgm:prSet presAssocID="{89B40347-CCDF-4D48-B3B2-83B0C137360E}" presName="arrow" presStyleLbl="bgShp" presStyleIdx="0" presStyleCnt="1"/>
      <dgm:spPr/>
    </dgm:pt>
    <dgm:pt modelId="{5B322123-C273-4D26-8847-B4990FE3BD7D}" type="pres">
      <dgm:prSet presAssocID="{89B40347-CCDF-4D48-B3B2-83B0C137360E}" presName="linearProcess" presStyleCnt="0"/>
      <dgm:spPr/>
    </dgm:pt>
    <dgm:pt modelId="{58AE6E0B-9168-4697-B734-7D821FF6F102}" type="pres">
      <dgm:prSet presAssocID="{93487564-D87B-460E-9EF7-005EFAD1081C}" presName="textNode" presStyleLbl="node1" presStyleIdx="0" presStyleCnt="3">
        <dgm:presLayoutVars>
          <dgm:bulletEnabled val="1"/>
        </dgm:presLayoutVars>
      </dgm:prSet>
      <dgm:spPr>
        <a:solidFill>
          <a:schemeClr val="accent6"/>
        </a:solidFill>
      </dgm:spPr>
    </dgm:pt>
    <dgm:pt modelId="{9D765EDA-98C2-4076-B290-6ADF1277C828}" type="pres">
      <dgm:prSet presAssocID="{82AF5EA0-C306-4829-86F2-5C3D1EF328DB}" presName="sibTrans" presStyleCnt="0"/>
      <dgm:spPr/>
    </dgm:pt>
    <dgm:pt modelId="{BE4FFD27-7A39-43DA-9EB9-8CB00B1F5F92}" type="pres">
      <dgm:prSet presAssocID="{2EDCE8CF-E8EB-41FB-AE86-25691424FB7C}" presName="textNode" presStyleLbl="node1" presStyleIdx="1" presStyleCnt="3">
        <dgm:presLayoutVars>
          <dgm:bulletEnabled val="1"/>
        </dgm:presLayoutVars>
      </dgm:prSet>
      <dgm:spPr/>
    </dgm:pt>
    <dgm:pt modelId="{67B1D6D9-1E49-4823-935E-38DCC60B5B3E}" type="pres">
      <dgm:prSet presAssocID="{0324D426-1210-497A-9373-BE387FCF914D}" presName="sibTrans" presStyleCnt="0"/>
      <dgm:spPr/>
    </dgm:pt>
    <dgm:pt modelId="{7CE6EB3B-E4DA-4AAA-8C6B-CFF247C93C74}" type="pres">
      <dgm:prSet presAssocID="{0539D0EF-441E-4A90-93F5-26389D8F5711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08BACB31-FC17-4444-B1CD-D54902A7A7FF}" type="presOf" srcId="{0539D0EF-441E-4A90-93F5-26389D8F5711}" destId="{7CE6EB3B-E4DA-4AAA-8C6B-CFF247C93C74}" srcOrd="0" destOrd="0" presId="urn:microsoft.com/office/officeart/2005/8/layout/hProcess9"/>
    <dgm:cxn modelId="{19693935-D29C-4730-A2BF-49B68E31D3C0}" srcId="{89B40347-CCDF-4D48-B3B2-83B0C137360E}" destId="{0539D0EF-441E-4A90-93F5-26389D8F5711}" srcOrd="2" destOrd="0" parTransId="{E8DAEFE3-F34D-4B2A-8F0E-6EF4D3C46853}" sibTransId="{D2E164B3-ADCA-4691-96C8-217B4A18B188}"/>
    <dgm:cxn modelId="{DA0C5B46-FE11-4492-8A93-12112965A27C}" type="presOf" srcId="{93487564-D87B-460E-9EF7-005EFAD1081C}" destId="{58AE6E0B-9168-4697-B734-7D821FF6F102}" srcOrd="0" destOrd="0" presId="urn:microsoft.com/office/officeart/2005/8/layout/hProcess9"/>
    <dgm:cxn modelId="{8D55A866-9606-4A28-ACCB-61BE783F3E9D}" srcId="{89B40347-CCDF-4D48-B3B2-83B0C137360E}" destId="{2EDCE8CF-E8EB-41FB-AE86-25691424FB7C}" srcOrd="1" destOrd="0" parTransId="{D2656E15-EC28-406B-B007-8E8C1800E023}" sibTransId="{0324D426-1210-497A-9373-BE387FCF914D}"/>
    <dgm:cxn modelId="{07A3A167-73C7-4BC5-9433-462B959D6CDB}" type="presOf" srcId="{89B40347-CCDF-4D48-B3B2-83B0C137360E}" destId="{219DAB02-12F4-48C4-A6C4-90DB76FB1E51}" srcOrd="0" destOrd="0" presId="urn:microsoft.com/office/officeart/2005/8/layout/hProcess9"/>
    <dgm:cxn modelId="{4FFD2074-79D4-46FB-8005-7AAEBE51891D}" srcId="{89B40347-CCDF-4D48-B3B2-83B0C137360E}" destId="{93487564-D87B-460E-9EF7-005EFAD1081C}" srcOrd="0" destOrd="0" parTransId="{B52D322B-F1FB-4630-A07C-344A943D8800}" sibTransId="{82AF5EA0-C306-4829-86F2-5C3D1EF328DB}"/>
    <dgm:cxn modelId="{B82CD05A-EEDC-45C9-A165-FEB26F33E5BE}" type="presOf" srcId="{2EDCE8CF-E8EB-41FB-AE86-25691424FB7C}" destId="{BE4FFD27-7A39-43DA-9EB9-8CB00B1F5F92}" srcOrd="0" destOrd="0" presId="urn:microsoft.com/office/officeart/2005/8/layout/hProcess9"/>
    <dgm:cxn modelId="{215A4E52-F68A-4359-BC86-AA5EAAA48A0D}" type="presParOf" srcId="{219DAB02-12F4-48C4-A6C4-90DB76FB1E51}" destId="{F819D6FD-CC51-4BC4-BF98-47E6A4062E5A}" srcOrd="0" destOrd="0" presId="urn:microsoft.com/office/officeart/2005/8/layout/hProcess9"/>
    <dgm:cxn modelId="{BD8F63CA-6BB0-435C-915E-E6665226FF3B}" type="presParOf" srcId="{219DAB02-12F4-48C4-A6C4-90DB76FB1E51}" destId="{5B322123-C273-4D26-8847-B4990FE3BD7D}" srcOrd="1" destOrd="0" presId="urn:microsoft.com/office/officeart/2005/8/layout/hProcess9"/>
    <dgm:cxn modelId="{485D8358-1042-4AAA-8EC1-E6C63EA37ACB}" type="presParOf" srcId="{5B322123-C273-4D26-8847-B4990FE3BD7D}" destId="{58AE6E0B-9168-4697-B734-7D821FF6F102}" srcOrd="0" destOrd="0" presId="urn:microsoft.com/office/officeart/2005/8/layout/hProcess9"/>
    <dgm:cxn modelId="{88346D5A-4283-4680-A6F0-90515237862D}" type="presParOf" srcId="{5B322123-C273-4D26-8847-B4990FE3BD7D}" destId="{9D765EDA-98C2-4076-B290-6ADF1277C828}" srcOrd="1" destOrd="0" presId="urn:microsoft.com/office/officeart/2005/8/layout/hProcess9"/>
    <dgm:cxn modelId="{7800A9CD-D148-4DA1-A68B-4EA36AD3CC0E}" type="presParOf" srcId="{5B322123-C273-4D26-8847-B4990FE3BD7D}" destId="{BE4FFD27-7A39-43DA-9EB9-8CB00B1F5F92}" srcOrd="2" destOrd="0" presId="urn:microsoft.com/office/officeart/2005/8/layout/hProcess9"/>
    <dgm:cxn modelId="{8BA7E0CD-26C4-43EF-BEAE-43F7ED585870}" type="presParOf" srcId="{5B322123-C273-4D26-8847-B4990FE3BD7D}" destId="{67B1D6D9-1E49-4823-935E-38DCC60B5B3E}" srcOrd="3" destOrd="0" presId="urn:microsoft.com/office/officeart/2005/8/layout/hProcess9"/>
    <dgm:cxn modelId="{21A93EFA-8973-4A29-9E02-94695E3857D1}" type="presParOf" srcId="{5B322123-C273-4D26-8847-B4990FE3BD7D}" destId="{7CE6EB3B-E4DA-4AAA-8C6B-CFF247C93C74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B40347-CCDF-4D48-B3B2-83B0C137360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93487564-D87B-460E-9EF7-005EFAD1081C}">
      <dgm:prSet phldrT="[Text]" phldr="0"/>
      <dgm:spPr/>
      <dgm:t>
        <a:bodyPr/>
        <a:lstStyle/>
        <a:p>
          <a:pPr rtl="0"/>
          <a:r>
            <a:rPr lang="en-US">
              <a:latin typeface="Calibri"/>
            </a:rPr>
            <a:t>Extract </a:t>
          </a:r>
          <a:endParaRPr lang="en-US"/>
        </a:p>
      </dgm:t>
    </dgm:pt>
    <dgm:pt modelId="{B52D322B-F1FB-4630-A07C-344A943D8800}" type="parTrans" cxnId="{4FFD2074-79D4-46FB-8005-7AAEBE51891D}">
      <dgm:prSet/>
      <dgm:spPr/>
    </dgm:pt>
    <dgm:pt modelId="{82AF5EA0-C306-4829-86F2-5C3D1EF328DB}" type="sibTrans" cxnId="{4FFD2074-79D4-46FB-8005-7AAEBE51891D}">
      <dgm:prSet/>
      <dgm:spPr/>
    </dgm:pt>
    <dgm:pt modelId="{2EDCE8CF-E8EB-41FB-AE86-25691424FB7C}">
      <dgm:prSet phldrT="[Text]" phldr="0"/>
      <dgm:spPr/>
      <dgm:t>
        <a:bodyPr/>
        <a:lstStyle/>
        <a:p>
          <a:pPr rtl="0"/>
          <a:r>
            <a:rPr lang="en-US">
              <a:latin typeface="Calibri"/>
            </a:rPr>
            <a:t>Transform </a:t>
          </a:r>
          <a:endParaRPr lang="en-US"/>
        </a:p>
      </dgm:t>
    </dgm:pt>
    <dgm:pt modelId="{D2656E15-EC28-406B-B007-8E8C1800E023}" type="parTrans" cxnId="{8D55A866-9606-4A28-ACCB-61BE783F3E9D}">
      <dgm:prSet/>
      <dgm:spPr/>
    </dgm:pt>
    <dgm:pt modelId="{0324D426-1210-497A-9373-BE387FCF914D}" type="sibTrans" cxnId="{8D55A866-9606-4A28-ACCB-61BE783F3E9D}">
      <dgm:prSet/>
      <dgm:spPr/>
    </dgm:pt>
    <dgm:pt modelId="{0539D0EF-441E-4A90-93F5-26389D8F5711}">
      <dgm:prSet phldrT="[Text]" phldr="0"/>
      <dgm:spPr/>
      <dgm:t>
        <a:bodyPr/>
        <a:lstStyle/>
        <a:p>
          <a:pPr rtl="0"/>
          <a:r>
            <a:rPr lang="en-US">
              <a:latin typeface="Calibri"/>
            </a:rPr>
            <a:t>Load </a:t>
          </a:r>
          <a:endParaRPr lang="en-US"/>
        </a:p>
      </dgm:t>
    </dgm:pt>
    <dgm:pt modelId="{E8DAEFE3-F34D-4B2A-8F0E-6EF4D3C46853}" type="parTrans" cxnId="{19693935-D29C-4730-A2BF-49B68E31D3C0}">
      <dgm:prSet/>
      <dgm:spPr/>
    </dgm:pt>
    <dgm:pt modelId="{D2E164B3-ADCA-4691-96C8-217B4A18B188}" type="sibTrans" cxnId="{19693935-D29C-4730-A2BF-49B68E31D3C0}">
      <dgm:prSet/>
      <dgm:spPr/>
    </dgm:pt>
    <dgm:pt modelId="{219DAB02-12F4-48C4-A6C4-90DB76FB1E51}" type="pres">
      <dgm:prSet presAssocID="{89B40347-CCDF-4D48-B3B2-83B0C137360E}" presName="CompostProcess" presStyleCnt="0">
        <dgm:presLayoutVars>
          <dgm:dir/>
          <dgm:resizeHandles val="exact"/>
        </dgm:presLayoutVars>
      </dgm:prSet>
      <dgm:spPr/>
    </dgm:pt>
    <dgm:pt modelId="{F819D6FD-CC51-4BC4-BF98-47E6A4062E5A}" type="pres">
      <dgm:prSet presAssocID="{89B40347-CCDF-4D48-B3B2-83B0C137360E}" presName="arrow" presStyleLbl="bgShp" presStyleIdx="0" presStyleCnt="1"/>
      <dgm:spPr/>
    </dgm:pt>
    <dgm:pt modelId="{5B322123-C273-4D26-8847-B4990FE3BD7D}" type="pres">
      <dgm:prSet presAssocID="{89B40347-CCDF-4D48-B3B2-83B0C137360E}" presName="linearProcess" presStyleCnt="0"/>
      <dgm:spPr/>
    </dgm:pt>
    <dgm:pt modelId="{58AE6E0B-9168-4697-B734-7D821FF6F102}" type="pres">
      <dgm:prSet presAssocID="{93487564-D87B-460E-9EF7-005EFAD1081C}" presName="textNode" presStyleLbl="node1" presStyleIdx="0" presStyleCnt="3">
        <dgm:presLayoutVars>
          <dgm:bulletEnabled val="1"/>
        </dgm:presLayoutVars>
      </dgm:prSet>
      <dgm:spPr/>
    </dgm:pt>
    <dgm:pt modelId="{9D765EDA-98C2-4076-B290-6ADF1277C828}" type="pres">
      <dgm:prSet presAssocID="{82AF5EA0-C306-4829-86F2-5C3D1EF328DB}" presName="sibTrans" presStyleCnt="0"/>
      <dgm:spPr/>
    </dgm:pt>
    <dgm:pt modelId="{BE4FFD27-7A39-43DA-9EB9-8CB00B1F5F92}" type="pres">
      <dgm:prSet presAssocID="{2EDCE8CF-E8EB-41FB-AE86-25691424FB7C}" presName="textNode" presStyleLbl="node1" presStyleIdx="1" presStyleCnt="3">
        <dgm:presLayoutVars>
          <dgm:bulletEnabled val="1"/>
        </dgm:presLayoutVars>
      </dgm:prSet>
      <dgm:spPr>
        <a:solidFill>
          <a:schemeClr val="accent6"/>
        </a:solidFill>
      </dgm:spPr>
    </dgm:pt>
    <dgm:pt modelId="{67B1D6D9-1E49-4823-935E-38DCC60B5B3E}" type="pres">
      <dgm:prSet presAssocID="{0324D426-1210-497A-9373-BE387FCF914D}" presName="sibTrans" presStyleCnt="0"/>
      <dgm:spPr/>
    </dgm:pt>
    <dgm:pt modelId="{7CE6EB3B-E4DA-4AAA-8C6B-CFF247C93C74}" type="pres">
      <dgm:prSet presAssocID="{0539D0EF-441E-4A90-93F5-26389D8F5711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08BACB31-FC17-4444-B1CD-D54902A7A7FF}" type="presOf" srcId="{0539D0EF-441E-4A90-93F5-26389D8F5711}" destId="{7CE6EB3B-E4DA-4AAA-8C6B-CFF247C93C74}" srcOrd="0" destOrd="0" presId="urn:microsoft.com/office/officeart/2005/8/layout/hProcess9"/>
    <dgm:cxn modelId="{19693935-D29C-4730-A2BF-49B68E31D3C0}" srcId="{89B40347-CCDF-4D48-B3B2-83B0C137360E}" destId="{0539D0EF-441E-4A90-93F5-26389D8F5711}" srcOrd="2" destOrd="0" parTransId="{E8DAEFE3-F34D-4B2A-8F0E-6EF4D3C46853}" sibTransId="{D2E164B3-ADCA-4691-96C8-217B4A18B188}"/>
    <dgm:cxn modelId="{DA0C5B46-FE11-4492-8A93-12112965A27C}" type="presOf" srcId="{93487564-D87B-460E-9EF7-005EFAD1081C}" destId="{58AE6E0B-9168-4697-B734-7D821FF6F102}" srcOrd="0" destOrd="0" presId="urn:microsoft.com/office/officeart/2005/8/layout/hProcess9"/>
    <dgm:cxn modelId="{8D55A866-9606-4A28-ACCB-61BE783F3E9D}" srcId="{89B40347-CCDF-4D48-B3B2-83B0C137360E}" destId="{2EDCE8CF-E8EB-41FB-AE86-25691424FB7C}" srcOrd="1" destOrd="0" parTransId="{D2656E15-EC28-406B-B007-8E8C1800E023}" sibTransId="{0324D426-1210-497A-9373-BE387FCF914D}"/>
    <dgm:cxn modelId="{07A3A167-73C7-4BC5-9433-462B959D6CDB}" type="presOf" srcId="{89B40347-CCDF-4D48-B3B2-83B0C137360E}" destId="{219DAB02-12F4-48C4-A6C4-90DB76FB1E51}" srcOrd="0" destOrd="0" presId="urn:microsoft.com/office/officeart/2005/8/layout/hProcess9"/>
    <dgm:cxn modelId="{4FFD2074-79D4-46FB-8005-7AAEBE51891D}" srcId="{89B40347-CCDF-4D48-B3B2-83B0C137360E}" destId="{93487564-D87B-460E-9EF7-005EFAD1081C}" srcOrd="0" destOrd="0" parTransId="{B52D322B-F1FB-4630-A07C-344A943D8800}" sibTransId="{82AF5EA0-C306-4829-86F2-5C3D1EF328DB}"/>
    <dgm:cxn modelId="{B82CD05A-EEDC-45C9-A165-FEB26F33E5BE}" type="presOf" srcId="{2EDCE8CF-E8EB-41FB-AE86-25691424FB7C}" destId="{BE4FFD27-7A39-43DA-9EB9-8CB00B1F5F92}" srcOrd="0" destOrd="0" presId="urn:microsoft.com/office/officeart/2005/8/layout/hProcess9"/>
    <dgm:cxn modelId="{215A4E52-F68A-4359-BC86-AA5EAAA48A0D}" type="presParOf" srcId="{219DAB02-12F4-48C4-A6C4-90DB76FB1E51}" destId="{F819D6FD-CC51-4BC4-BF98-47E6A4062E5A}" srcOrd="0" destOrd="0" presId="urn:microsoft.com/office/officeart/2005/8/layout/hProcess9"/>
    <dgm:cxn modelId="{BD8F63CA-6BB0-435C-915E-E6665226FF3B}" type="presParOf" srcId="{219DAB02-12F4-48C4-A6C4-90DB76FB1E51}" destId="{5B322123-C273-4D26-8847-B4990FE3BD7D}" srcOrd="1" destOrd="0" presId="urn:microsoft.com/office/officeart/2005/8/layout/hProcess9"/>
    <dgm:cxn modelId="{485D8358-1042-4AAA-8EC1-E6C63EA37ACB}" type="presParOf" srcId="{5B322123-C273-4D26-8847-B4990FE3BD7D}" destId="{58AE6E0B-9168-4697-B734-7D821FF6F102}" srcOrd="0" destOrd="0" presId="urn:microsoft.com/office/officeart/2005/8/layout/hProcess9"/>
    <dgm:cxn modelId="{88346D5A-4283-4680-A6F0-90515237862D}" type="presParOf" srcId="{5B322123-C273-4D26-8847-B4990FE3BD7D}" destId="{9D765EDA-98C2-4076-B290-6ADF1277C828}" srcOrd="1" destOrd="0" presId="urn:microsoft.com/office/officeart/2005/8/layout/hProcess9"/>
    <dgm:cxn modelId="{7800A9CD-D148-4DA1-A68B-4EA36AD3CC0E}" type="presParOf" srcId="{5B322123-C273-4D26-8847-B4990FE3BD7D}" destId="{BE4FFD27-7A39-43DA-9EB9-8CB00B1F5F92}" srcOrd="2" destOrd="0" presId="urn:microsoft.com/office/officeart/2005/8/layout/hProcess9"/>
    <dgm:cxn modelId="{8BA7E0CD-26C4-43EF-BEAE-43F7ED585870}" type="presParOf" srcId="{5B322123-C273-4D26-8847-B4990FE3BD7D}" destId="{67B1D6D9-1E49-4823-935E-38DCC60B5B3E}" srcOrd="3" destOrd="0" presId="urn:microsoft.com/office/officeart/2005/8/layout/hProcess9"/>
    <dgm:cxn modelId="{21A93EFA-8973-4A29-9E02-94695E3857D1}" type="presParOf" srcId="{5B322123-C273-4D26-8847-B4990FE3BD7D}" destId="{7CE6EB3B-E4DA-4AAA-8C6B-CFF247C93C74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B40347-CCDF-4D48-B3B2-83B0C137360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93487564-D87B-460E-9EF7-005EFAD1081C}">
      <dgm:prSet phldrT="[Text]" phldr="0"/>
      <dgm:spPr/>
      <dgm:t>
        <a:bodyPr/>
        <a:lstStyle/>
        <a:p>
          <a:pPr rtl="0"/>
          <a:r>
            <a:rPr lang="en-US">
              <a:latin typeface="Calibri"/>
            </a:rPr>
            <a:t>Extract </a:t>
          </a:r>
          <a:endParaRPr lang="en-US"/>
        </a:p>
      </dgm:t>
    </dgm:pt>
    <dgm:pt modelId="{B52D322B-F1FB-4630-A07C-344A943D8800}" type="parTrans" cxnId="{4FFD2074-79D4-46FB-8005-7AAEBE51891D}">
      <dgm:prSet/>
      <dgm:spPr/>
    </dgm:pt>
    <dgm:pt modelId="{82AF5EA0-C306-4829-86F2-5C3D1EF328DB}" type="sibTrans" cxnId="{4FFD2074-79D4-46FB-8005-7AAEBE51891D}">
      <dgm:prSet/>
      <dgm:spPr/>
    </dgm:pt>
    <dgm:pt modelId="{2EDCE8CF-E8EB-41FB-AE86-25691424FB7C}">
      <dgm:prSet phldrT="[Text]" phldr="0"/>
      <dgm:spPr/>
      <dgm:t>
        <a:bodyPr/>
        <a:lstStyle/>
        <a:p>
          <a:pPr rtl="0"/>
          <a:r>
            <a:rPr lang="en-US">
              <a:latin typeface="Calibri"/>
            </a:rPr>
            <a:t>Transform </a:t>
          </a:r>
          <a:endParaRPr lang="en-US"/>
        </a:p>
      </dgm:t>
    </dgm:pt>
    <dgm:pt modelId="{D2656E15-EC28-406B-B007-8E8C1800E023}" type="parTrans" cxnId="{8D55A866-9606-4A28-ACCB-61BE783F3E9D}">
      <dgm:prSet/>
      <dgm:spPr/>
    </dgm:pt>
    <dgm:pt modelId="{0324D426-1210-497A-9373-BE387FCF914D}" type="sibTrans" cxnId="{8D55A866-9606-4A28-ACCB-61BE783F3E9D}">
      <dgm:prSet/>
      <dgm:spPr/>
    </dgm:pt>
    <dgm:pt modelId="{0539D0EF-441E-4A90-93F5-26389D8F5711}">
      <dgm:prSet phldrT="[Text]" phldr="0"/>
      <dgm:spPr/>
      <dgm:t>
        <a:bodyPr/>
        <a:lstStyle/>
        <a:p>
          <a:pPr rtl="0"/>
          <a:r>
            <a:rPr lang="en-US">
              <a:latin typeface="Calibri"/>
            </a:rPr>
            <a:t>Load </a:t>
          </a:r>
          <a:endParaRPr lang="en-US"/>
        </a:p>
      </dgm:t>
    </dgm:pt>
    <dgm:pt modelId="{E8DAEFE3-F34D-4B2A-8F0E-6EF4D3C46853}" type="parTrans" cxnId="{19693935-D29C-4730-A2BF-49B68E31D3C0}">
      <dgm:prSet/>
      <dgm:spPr/>
    </dgm:pt>
    <dgm:pt modelId="{D2E164B3-ADCA-4691-96C8-217B4A18B188}" type="sibTrans" cxnId="{19693935-D29C-4730-A2BF-49B68E31D3C0}">
      <dgm:prSet/>
      <dgm:spPr/>
    </dgm:pt>
    <dgm:pt modelId="{219DAB02-12F4-48C4-A6C4-90DB76FB1E51}" type="pres">
      <dgm:prSet presAssocID="{89B40347-CCDF-4D48-B3B2-83B0C137360E}" presName="CompostProcess" presStyleCnt="0">
        <dgm:presLayoutVars>
          <dgm:dir/>
          <dgm:resizeHandles val="exact"/>
        </dgm:presLayoutVars>
      </dgm:prSet>
      <dgm:spPr/>
    </dgm:pt>
    <dgm:pt modelId="{F819D6FD-CC51-4BC4-BF98-47E6A4062E5A}" type="pres">
      <dgm:prSet presAssocID="{89B40347-CCDF-4D48-B3B2-83B0C137360E}" presName="arrow" presStyleLbl="bgShp" presStyleIdx="0" presStyleCnt="1"/>
      <dgm:spPr/>
    </dgm:pt>
    <dgm:pt modelId="{5B322123-C273-4D26-8847-B4990FE3BD7D}" type="pres">
      <dgm:prSet presAssocID="{89B40347-CCDF-4D48-B3B2-83B0C137360E}" presName="linearProcess" presStyleCnt="0"/>
      <dgm:spPr/>
    </dgm:pt>
    <dgm:pt modelId="{58AE6E0B-9168-4697-B734-7D821FF6F102}" type="pres">
      <dgm:prSet presAssocID="{93487564-D87B-460E-9EF7-005EFAD1081C}" presName="textNode" presStyleLbl="node1" presStyleIdx="0" presStyleCnt="3">
        <dgm:presLayoutVars>
          <dgm:bulletEnabled val="1"/>
        </dgm:presLayoutVars>
      </dgm:prSet>
      <dgm:spPr/>
    </dgm:pt>
    <dgm:pt modelId="{9D765EDA-98C2-4076-B290-6ADF1277C828}" type="pres">
      <dgm:prSet presAssocID="{82AF5EA0-C306-4829-86F2-5C3D1EF328DB}" presName="sibTrans" presStyleCnt="0"/>
      <dgm:spPr/>
    </dgm:pt>
    <dgm:pt modelId="{BE4FFD27-7A39-43DA-9EB9-8CB00B1F5F92}" type="pres">
      <dgm:prSet presAssocID="{2EDCE8CF-E8EB-41FB-AE86-25691424FB7C}" presName="textNode" presStyleLbl="node1" presStyleIdx="1" presStyleCnt="3">
        <dgm:presLayoutVars>
          <dgm:bulletEnabled val="1"/>
        </dgm:presLayoutVars>
      </dgm:prSet>
      <dgm:spPr/>
    </dgm:pt>
    <dgm:pt modelId="{67B1D6D9-1E49-4823-935E-38DCC60B5B3E}" type="pres">
      <dgm:prSet presAssocID="{0324D426-1210-497A-9373-BE387FCF914D}" presName="sibTrans" presStyleCnt="0"/>
      <dgm:spPr/>
    </dgm:pt>
    <dgm:pt modelId="{7CE6EB3B-E4DA-4AAA-8C6B-CFF247C93C74}" type="pres">
      <dgm:prSet presAssocID="{0539D0EF-441E-4A90-93F5-26389D8F5711}" presName="textNode" presStyleLbl="node1" presStyleIdx="2" presStyleCnt="3">
        <dgm:presLayoutVars>
          <dgm:bulletEnabled val="1"/>
        </dgm:presLayoutVars>
      </dgm:prSet>
      <dgm:spPr>
        <a:solidFill>
          <a:schemeClr val="accent6"/>
        </a:solidFill>
      </dgm:spPr>
    </dgm:pt>
  </dgm:ptLst>
  <dgm:cxnLst>
    <dgm:cxn modelId="{08BACB31-FC17-4444-B1CD-D54902A7A7FF}" type="presOf" srcId="{0539D0EF-441E-4A90-93F5-26389D8F5711}" destId="{7CE6EB3B-E4DA-4AAA-8C6B-CFF247C93C74}" srcOrd="0" destOrd="0" presId="urn:microsoft.com/office/officeart/2005/8/layout/hProcess9"/>
    <dgm:cxn modelId="{19693935-D29C-4730-A2BF-49B68E31D3C0}" srcId="{89B40347-CCDF-4D48-B3B2-83B0C137360E}" destId="{0539D0EF-441E-4A90-93F5-26389D8F5711}" srcOrd="2" destOrd="0" parTransId="{E8DAEFE3-F34D-4B2A-8F0E-6EF4D3C46853}" sibTransId="{D2E164B3-ADCA-4691-96C8-217B4A18B188}"/>
    <dgm:cxn modelId="{DA0C5B46-FE11-4492-8A93-12112965A27C}" type="presOf" srcId="{93487564-D87B-460E-9EF7-005EFAD1081C}" destId="{58AE6E0B-9168-4697-B734-7D821FF6F102}" srcOrd="0" destOrd="0" presId="urn:microsoft.com/office/officeart/2005/8/layout/hProcess9"/>
    <dgm:cxn modelId="{8D55A866-9606-4A28-ACCB-61BE783F3E9D}" srcId="{89B40347-CCDF-4D48-B3B2-83B0C137360E}" destId="{2EDCE8CF-E8EB-41FB-AE86-25691424FB7C}" srcOrd="1" destOrd="0" parTransId="{D2656E15-EC28-406B-B007-8E8C1800E023}" sibTransId="{0324D426-1210-497A-9373-BE387FCF914D}"/>
    <dgm:cxn modelId="{07A3A167-73C7-4BC5-9433-462B959D6CDB}" type="presOf" srcId="{89B40347-CCDF-4D48-B3B2-83B0C137360E}" destId="{219DAB02-12F4-48C4-A6C4-90DB76FB1E51}" srcOrd="0" destOrd="0" presId="urn:microsoft.com/office/officeart/2005/8/layout/hProcess9"/>
    <dgm:cxn modelId="{4FFD2074-79D4-46FB-8005-7AAEBE51891D}" srcId="{89B40347-CCDF-4D48-B3B2-83B0C137360E}" destId="{93487564-D87B-460E-9EF7-005EFAD1081C}" srcOrd="0" destOrd="0" parTransId="{B52D322B-F1FB-4630-A07C-344A943D8800}" sibTransId="{82AF5EA0-C306-4829-86F2-5C3D1EF328DB}"/>
    <dgm:cxn modelId="{B82CD05A-EEDC-45C9-A165-FEB26F33E5BE}" type="presOf" srcId="{2EDCE8CF-E8EB-41FB-AE86-25691424FB7C}" destId="{BE4FFD27-7A39-43DA-9EB9-8CB00B1F5F92}" srcOrd="0" destOrd="0" presId="urn:microsoft.com/office/officeart/2005/8/layout/hProcess9"/>
    <dgm:cxn modelId="{215A4E52-F68A-4359-BC86-AA5EAAA48A0D}" type="presParOf" srcId="{219DAB02-12F4-48C4-A6C4-90DB76FB1E51}" destId="{F819D6FD-CC51-4BC4-BF98-47E6A4062E5A}" srcOrd="0" destOrd="0" presId="urn:microsoft.com/office/officeart/2005/8/layout/hProcess9"/>
    <dgm:cxn modelId="{BD8F63CA-6BB0-435C-915E-E6665226FF3B}" type="presParOf" srcId="{219DAB02-12F4-48C4-A6C4-90DB76FB1E51}" destId="{5B322123-C273-4D26-8847-B4990FE3BD7D}" srcOrd="1" destOrd="0" presId="urn:microsoft.com/office/officeart/2005/8/layout/hProcess9"/>
    <dgm:cxn modelId="{485D8358-1042-4AAA-8EC1-E6C63EA37ACB}" type="presParOf" srcId="{5B322123-C273-4D26-8847-B4990FE3BD7D}" destId="{58AE6E0B-9168-4697-B734-7D821FF6F102}" srcOrd="0" destOrd="0" presId="urn:microsoft.com/office/officeart/2005/8/layout/hProcess9"/>
    <dgm:cxn modelId="{88346D5A-4283-4680-A6F0-90515237862D}" type="presParOf" srcId="{5B322123-C273-4D26-8847-B4990FE3BD7D}" destId="{9D765EDA-98C2-4076-B290-6ADF1277C828}" srcOrd="1" destOrd="0" presId="urn:microsoft.com/office/officeart/2005/8/layout/hProcess9"/>
    <dgm:cxn modelId="{7800A9CD-D148-4DA1-A68B-4EA36AD3CC0E}" type="presParOf" srcId="{5B322123-C273-4D26-8847-B4990FE3BD7D}" destId="{BE4FFD27-7A39-43DA-9EB9-8CB00B1F5F92}" srcOrd="2" destOrd="0" presId="urn:microsoft.com/office/officeart/2005/8/layout/hProcess9"/>
    <dgm:cxn modelId="{8BA7E0CD-26C4-43EF-BEAE-43F7ED585870}" type="presParOf" srcId="{5B322123-C273-4D26-8847-B4990FE3BD7D}" destId="{67B1D6D9-1E49-4823-935E-38DCC60B5B3E}" srcOrd="3" destOrd="0" presId="urn:microsoft.com/office/officeart/2005/8/layout/hProcess9"/>
    <dgm:cxn modelId="{21A93EFA-8973-4A29-9E02-94695E3857D1}" type="presParOf" srcId="{5B322123-C273-4D26-8847-B4990FE3BD7D}" destId="{7CE6EB3B-E4DA-4AAA-8C6B-CFF247C93C74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9D6FD-CC51-4BC4-BF98-47E6A4062E5A}">
      <dsp:nvSpPr>
        <dsp:cNvPr id="0" name=""/>
        <dsp:cNvSpPr/>
      </dsp:nvSpPr>
      <dsp:spPr>
        <a:xfrm>
          <a:off x="342899" y="0"/>
          <a:ext cx="3886200" cy="36576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E6E0B-9168-4697-B734-7D821FF6F102}">
      <dsp:nvSpPr>
        <dsp:cNvPr id="0" name=""/>
        <dsp:cNvSpPr/>
      </dsp:nvSpPr>
      <dsp:spPr>
        <a:xfrm>
          <a:off x="203" y="1097279"/>
          <a:ext cx="1467383" cy="1463040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"/>
            </a:rPr>
            <a:t>Extract </a:t>
          </a:r>
          <a:endParaRPr lang="en-US" sz="2100" kern="1200"/>
        </a:p>
      </dsp:txBody>
      <dsp:txXfrm>
        <a:off x="71623" y="1168699"/>
        <a:ext cx="1324543" cy="1320200"/>
      </dsp:txXfrm>
    </dsp:sp>
    <dsp:sp modelId="{BE4FFD27-7A39-43DA-9EB9-8CB00B1F5F92}">
      <dsp:nvSpPr>
        <dsp:cNvPr id="0" name=""/>
        <dsp:cNvSpPr/>
      </dsp:nvSpPr>
      <dsp:spPr>
        <a:xfrm>
          <a:off x="1552308" y="1097279"/>
          <a:ext cx="1467383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"/>
            </a:rPr>
            <a:t>Transform </a:t>
          </a:r>
          <a:endParaRPr lang="en-US" sz="2100" kern="1200"/>
        </a:p>
      </dsp:txBody>
      <dsp:txXfrm>
        <a:off x="1623728" y="1168699"/>
        <a:ext cx="1324543" cy="1320200"/>
      </dsp:txXfrm>
    </dsp:sp>
    <dsp:sp modelId="{7CE6EB3B-E4DA-4AAA-8C6B-CFF247C93C74}">
      <dsp:nvSpPr>
        <dsp:cNvPr id="0" name=""/>
        <dsp:cNvSpPr/>
      </dsp:nvSpPr>
      <dsp:spPr>
        <a:xfrm>
          <a:off x="3104412" y="1097279"/>
          <a:ext cx="1467383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"/>
            </a:rPr>
            <a:t>Load </a:t>
          </a:r>
          <a:endParaRPr lang="en-US" sz="2100" kern="1200"/>
        </a:p>
      </dsp:txBody>
      <dsp:txXfrm>
        <a:off x="3175832" y="1168699"/>
        <a:ext cx="1324543" cy="1320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9D6FD-CC51-4BC4-BF98-47E6A4062E5A}">
      <dsp:nvSpPr>
        <dsp:cNvPr id="0" name=""/>
        <dsp:cNvSpPr/>
      </dsp:nvSpPr>
      <dsp:spPr>
        <a:xfrm>
          <a:off x="342899" y="0"/>
          <a:ext cx="3886200" cy="36576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E6E0B-9168-4697-B734-7D821FF6F102}">
      <dsp:nvSpPr>
        <dsp:cNvPr id="0" name=""/>
        <dsp:cNvSpPr/>
      </dsp:nvSpPr>
      <dsp:spPr>
        <a:xfrm>
          <a:off x="203" y="1097279"/>
          <a:ext cx="1467383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"/>
            </a:rPr>
            <a:t>Extract </a:t>
          </a:r>
          <a:endParaRPr lang="en-US" sz="2100" kern="1200"/>
        </a:p>
      </dsp:txBody>
      <dsp:txXfrm>
        <a:off x="71623" y="1168699"/>
        <a:ext cx="1324543" cy="1320200"/>
      </dsp:txXfrm>
    </dsp:sp>
    <dsp:sp modelId="{BE4FFD27-7A39-43DA-9EB9-8CB00B1F5F92}">
      <dsp:nvSpPr>
        <dsp:cNvPr id="0" name=""/>
        <dsp:cNvSpPr/>
      </dsp:nvSpPr>
      <dsp:spPr>
        <a:xfrm>
          <a:off x="1552308" y="1097279"/>
          <a:ext cx="1467383" cy="1463040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"/>
            </a:rPr>
            <a:t>Transform </a:t>
          </a:r>
          <a:endParaRPr lang="en-US" sz="2100" kern="1200"/>
        </a:p>
      </dsp:txBody>
      <dsp:txXfrm>
        <a:off x="1623728" y="1168699"/>
        <a:ext cx="1324543" cy="1320200"/>
      </dsp:txXfrm>
    </dsp:sp>
    <dsp:sp modelId="{7CE6EB3B-E4DA-4AAA-8C6B-CFF247C93C74}">
      <dsp:nvSpPr>
        <dsp:cNvPr id="0" name=""/>
        <dsp:cNvSpPr/>
      </dsp:nvSpPr>
      <dsp:spPr>
        <a:xfrm>
          <a:off x="3104412" y="1097279"/>
          <a:ext cx="1467383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"/>
            </a:rPr>
            <a:t>Load </a:t>
          </a:r>
          <a:endParaRPr lang="en-US" sz="2100" kern="1200"/>
        </a:p>
      </dsp:txBody>
      <dsp:txXfrm>
        <a:off x="3175832" y="1168699"/>
        <a:ext cx="1324543" cy="13202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9D6FD-CC51-4BC4-BF98-47E6A4062E5A}">
      <dsp:nvSpPr>
        <dsp:cNvPr id="0" name=""/>
        <dsp:cNvSpPr/>
      </dsp:nvSpPr>
      <dsp:spPr>
        <a:xfrm>
          <a:off x="342899" y="0"/>
          <a:ext cx="3886200" cy="36576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E6E0B-9168-4697-B734-7D821FF6F102}">
      <dsp:nvSpPr>
        <dsp:cNvPr id="0" name=""/>
        <dsp:cNvSpPr/>
      </dsp:nvSpPr>
      <dsp:spPr>
        <a:xfrm>
          <a:off x="203" y="1097279"/>
          <a:ext cx="1467383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"/>
            </a:rPr>
            <a:t>Extract </a:t>
          </a:r>
          <a:endParaRPr lang="en-US" sz="2100" kern="1200"/>
        </a:p>
      </dsp:txBody>
      <dsp:txXfrm>
        <a:off x="71623" y="1168699"/>
        <a:ext cx="1324543" cy="1320200"/>
      </dsp:txXfrm>
    </dsp:sp>
    <dsp:sp modelId="{BE4FFD27-7A39-43DA-9EB9-8CB00B1F5F92}">
      <dsp:nvSpPr>
        <dsp:cNvPr id="0" name=""/>
        <dsp:cNvSpPr/>
      </dsp:nvSpPr>
      <dsp:spPr>
        <a:xfrm>
          <a:off x="1552308" y="1097279"/>
          <a:ext cx="1467383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"/>
            </a:rPr>
            <a:t>Transform </a:t>
          </a:r>
          <a:endParaRPr lang="en-US" sz="2100" kern="1200"/>
        </a:p>
      </dsp:txBody>
      <dsp:txXfrm>
        <a:off x="1623728" y="1168699"/>
        <a:ext cx="1324543" cy="1320200"/>
      </dsp:txXfrm>
    </dsp:sp>
    <dsp:sp modelId="{7CE6EB3B-E4DA-4AAA-8C6B-CFF247C93C74}">
      <dsp:nvSpPr>
        <dsp:cNvPr id="0" name=""/>
        <dsp:cNvSpPr/>
      </dsp:nvSpPr>
      <dsp:spPr>
        <a:xfrm>
          <a:off x="3104412" y="1097279"/>
          <a:ext cx="1467383" cy="1463040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"/>
            </a:rPr>
            <a:t>Load </a:t>
          </a:r>
          <a:endParaRPr lang="en-US" sz="2100" kern="1200"/>
        </a:p>
      </dsp:txBody>
      <dsp:txXfrm>
        <a:off x="3175832" y="1168699"/>
        <a:ext cx="1324543" cy="1320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89A7FF-5EA8-4D1E-B2E7-58547995B77F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04D46-A2AB-4E2E-A94E-4491F40A1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326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want to remove this slide…and you talk to it with the next slide…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4D46-A2AB-4E2E-A94E-4491F40A1E0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76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think a link and you do a quick walk through would be more of a benefit then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4D46-A2AB-4E2E-A94E-4491F40A1E0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00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think we should remove this slide as this was created in excel…we can talk about if we had more time and then hand it over…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4D46-A2AB-4E2E-A94E-4491F40A1E0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85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want to remove this slide…and you talk to it with the next slide…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4D46-A2AB-4E2E-A94E-4491F40A1E0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80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 think a link and you do a quick walk through would be more of a benefit then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4D46-A2AB-4E2E-A94E-4491F40A1E0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99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7252" y="3716596"/>
            <a:ext cx="10373033" cy="1956613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480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7420" y="5653544"/>
            <a:ext cx="10373032" cy="904568"/>
          </a:xfrm>
        </p:spPr>
        <p:txBody>
          <a:bodyPr>
            <a:normAutofit/>
          </a:bodyPr>
          <a:lstStyle>
            <a:lvl1pPr marL="0" indent="0" algn="l">
              <a:buNone/>
              <a:defRPr sz="3733" b="0" i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97DE-4614-4711-B8DA-80CF01B2FD0A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6E6E2-30A7-43A0-8927-185E1AA66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42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97DE-4614-4711-B8DA-80CF01B2FD0A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6E6E2-30A7-43A0-8927-185E1AA66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05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97DE-4614-4711-B8DA-80CF01B2FD0A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6E6E2-30A7-43A0-8927-185E1AA66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00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97DE-4614-4711-B8DA-80CF01B2FD0A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6E6E2-30A7-43A0-8927-185E1AA66BF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34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932" y="299117"/>
            <a:ext cx="11012131" cy="1018035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285" y="1877962"/>
            <a:ext cx="10994760" cy="4493337"/>
          </a:xfrm>
        </p:spPr>
        <p:txBody>
          <a:bodyPr/>
          <a:lstStyle>
            <a:lvl1pPr algn="l">
              <a:defRPr sz="3733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97DE-4614-4711-B8DA-80CF01B2FD0A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6E6E2-30A7-43A0-8927-185E1AA66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3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167" y="542050"/>
            <a:ext cx="8544964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588" y="1524001"/>
            <a:ext cx="8573729" cy="4727329"/>
          </a:xfrm>
        </p:spPr>
        <p:txBody>
          <a:bodyPr/>
          <a:lstStyle>
            <a:lvl1pPr>
              <a:defRPr sz="3733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97DE-4614-4711-B8DA-80CF01B2FD0A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6E6E2-30A7-43A0-8927-185E1AA66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635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97DE-4614-4711-B8DA-80CF01B2FD0A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6E6E2-30A7-43A0-8927-185E1AA66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69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97DE-4614-4711-B8DA-80CF01B2FD0A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6E6E2-30A7-43A0-8927-185E1AA66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22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25" y="421189"/>
            <a:ext cx="10791153" cy="1018033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6175" y="2050028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6175" y="2679891"/>
            <a:ext cx="5386917" cy="3035059"/>
          </a:xfrm>
        </p:spPr>
        <p:txBody>
          <a:bodyPr/>
          <a:lstStyle>
            <a:lvl1pPr algn="ctr">
              <a:defRPr sz="3200">
                <a:solidFill>
                  <a:srgbClr val="002060"/>
                </a:solidFill>
              </a:defRPr>
            </a:lvl1pPr>
            <a:lvl2pPr algn="ctr">
              <a:defRPr sz="2667">
                <a:solidFill>
                  <a:srgbClr val="002060"/>
                </a:solidFill>
              </a:defRPr>
            </a:lvl2pPr>
            <a:lvl3pPr algn="ctr">
              <a:defRPr sz="2400">
                <a:solidFill>
                  <a:srgbClr val="002060"/>
                </a:solidFill>
              </a:defRPr>
            </a:lvl3pPr>
            <a:lvl4pPr algn="ctr">
              <a:defRPr sz="2133">
                <a:solidFill>
                  <a:srgbClr val="002060"/>
                </a:solidFill>
              </a:defRPr>
            </a:lvl4pPr>
            <a:lvl5pPr algn="ctr">
              <a:defRPr sz="2133">
                <a:solidFill>
                  <a:srgbClr val="00206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6337" y="2050028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76337" y="2679891"/>
            <a:ext cx="5389033" cy="3035059"/>
          </a:xfrm>
        </p:spPr>
        <p:txBody>
          <a:bodyPr/>
          <a:lstStyle>
            <a:lvl1pPr algn="ctr">
              <a:defRPr sz="3200">
                <a:solidFill>
                  <a:srgbClr val="002060"/>
                </a:solidFill>
              </a:defRPr>
            </a:lvl1pPr>
            <a:lvl2pPr algn="ctr">
              <a:defRPr sz="2667">
                <a:solidFill>
                  <a:srgbClr val="002060"/>
                </a:solidFill>
              </a:defRPr>
            </a:lvl2pPr>
            <a:lvl3pPr algn="ctr">
              <a:defRPr sz="2400">
                <a:solidFill>
                  <a:srgbClr val="002060"/>
                </a:solidFill>
              </a:defRPr>
            </a:lvl3pPr>
            <a:lvl4pPr algn="ctr">
              <a:defRPr sz="2133">
                <a:solidFill>
                  <a:srgbClr val="002060"/>
                </a:solidFill>
              </a:defRPr>
            </a:lvl4pPr>
            <a:lvl5pPr algn="ctr">
              <a:defRPr sz="2133">
                <a:solidFill>
                  <a:srgbClr val="00206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97DE-4614-4711-B8DA-80CF01B2FD0A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6E6E2-30A7-43A0-8927-185E1AA66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5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97DE-4614-4711-B8DA-80CF01B2FD0A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6E6E2-30A7-43A0-8927-185E1AA66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41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97DE-4614-4711-B8DA-80CF01B2FD0A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6E6E2-30A7-43A0-8927-185E1AA66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41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97DE-4614-4711-B8DA-80CF01B2FD0A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6E6E2-30A7-43A0-8927-185E1AA66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12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C97DE-4614-4711-B8DA-80CF01B2FD0A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6E6E2-30A7-43A0-8927-185E1AA66B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2784813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potify-pn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3d2.de/news/event-20170824-pydd.html" TargetMode="Externa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potify-pn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impapp.gr/%CE%B4%CE%B9%CE%B1%CE%B4%CE%AF%CE%BA%CF%84%CF%85%CE%BF/%CE%B1%CF%83%CF%86%CE%AC%CE%BB%CE%B5%CE%B9%CE%B1-%CF%83%CF%84%CE%BF-%CE%B4%CE%B9%CE%B1%CE%B4%CE%AF%CE%BA%CF%84%CF%85%CE%BF/%CE%B7%CE%BB%CE%B5%CE%BA%CF%84%CF%81%CE%BF%CE%BD%CE%B9%CE%BA%CF%8C%CF%82-%CE%B5%CE%BA%CF%86%CE%BF%CE%B2%CE%B9%CF%83%CE%BC%CF%8C%CF%82/teenager-woman-thinking-looking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jonjo.hcommons.org/metodologiasativas/" TargetMode="External"/><Relationship Id="rId3" Type="http://schemas.openxmlformats.org/officeDocument/2006/relationships/hyperlink" Target="https://commons.wikimedia.org/wiki/File:Chat_bubble_2.svg" TargetMode="External"/><Relationship Id="rId7" Type="http://schemas.openxmlformats.org/officeDocument/2006/relationships/image" Target="../media/image44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hyperlink" Target="https://en.wikipedia.org/wiki/File:Chat_bubble_1.svg" TargetMode="External"/><Relationship Id="rId4" Type="http://schemas.openxmlformats.org/officeDocument/2006/relationships/image" Target="../media/image42.png"/><Relationship Id="rId9" Type="http://schemas.openxmlformats.org/officeDocument/2006/relationships/hyperlink" Target="https://creativecommons.org/licenses/by-sa/3.0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haitieliu.shinyapps.io/RshinyAppMarkDown/" TargetMode="External"/><Relationship Id="rId2" Type="http://schemas.openxmlformats.org/officeDocument/2006/relationships/hyperlink" Target="https://azrhythmwebapp.azurewebsites.net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coursera.org/learn/microsoft-azure-machine-learning-for-data-scientist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maid@mail.smu.edu" TargetMode="External"/><Relationship Id="rId2" Type="http://schemas.openxmlformats.org/officeDocument/2006/relationships/hyperlink" Target="mailto:haitiel@mail.smu.edu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lanil@mail.smu.edu" TargetMode="External"/><Relationship Id="rId5" Type="http://schemas.openxmlformats.org/officeDocument/2006/relationships/hyperlink" Target="mailto:toddg@mail.smu.edu" TargetMode="External"/><Relationship Id="rId4" Type="http://schemas.openxmlformats.org/officeDocument/2006/relationships/hyperlink" Target="mailto:lijoj@mail.smu.edu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zrhythmwebapp.azurewebsites.net/" TargetMode="External"/><Relationship Id="rId4" Type="http://schemas.openxmlformats.org/officeDocument/2006/relationships/hyperlink" Target="https://www.pngall.com/dj-png/download/37781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13473-7A95-5F00-097A-56F19F25ED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77" y="4219575"/>
            <a:ext cx="3700923" cy="1453634"/>
          </a:xfrm>
        </p:spPr>
        <p:txBody>
          <a:bodyPr/>
          <a:lstStyle/>
          <a:p>
            <a:r>
              <a:rPr lang="en-US"/>
              <a:t>Azure Rhythm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C35BD2-DC20-4CC3-1A8F-B7E5E1784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497" y="5515315"/>
            <a:ext cx="3700923" cy="904568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Cloud Miners</a:t>
            </a:r>
            <a:br>
              <a:rPr lang="en-US"/>
            </a:br>
            <a:r>
              <a:rPr lang="en-US"/>
              <a:t>SMU - 2023</a:t>
            </a:r>
          </a:p>
        </p:txBody>
      </p:sp>
    </p:spTree>
    <p:extLst>
      <p:ext uri="{BB962C8B-B14F-4D97-AF65-F5344CB8AC3E}">
        <p14:creationId xmlns:p14="http://schemas.microsoft.com/office/powerpoint/2010/main" val="2412016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31E1-5A92-378D-58BF-0706401F8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– R Shiny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204E4-1B37-FF79-ED84-1AA196AA6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088" y="1618770"/>
            <a:ext cx="4613909" cy="5236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DB7428-2DF1-9015-77D6-06059547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361" y="1618770"/>
            <a:ext cx="4613909" cy="523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94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10A18-38AC-FCBA-AEEB-6500A9B41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– R Shiny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EA5D8-FE80-8414-9674-547386712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01" y="1628764"/>
            <a:ext cx="10019997" cy="522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14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AFAA-F42D-EFF6-7792-8F941785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67" y="542049"/>
            <a:ext cx="8544964" cy="1733317"/>
          </a:xfrm>
        </p:spPr>
        <p:txBody>
          <a:bodyPr>
            <a:normAutofit/>
          </a:bodyPr>
          <a:lstStyle/>
          <a:p>
            <a:r>
              <a:rPr lang="en-US"/>
              <a:t>Extract, Transfer, Load (ETL)</a:t>
            </a:r>
            <a:br>
              <a:rPr lang="en-US"/>
            </a:br>
            <a:r>
              <a:rPr lang="en-US" sz="3600"/>
              <a:t>Python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C5FFE-DDC7-984D-67AD-2A490D3A3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403" y="2156494"/>
            <a:ext cx="2604772" cy="824832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Mai Dang</a:t>
            </a:r>
          </a:p>
        </p:txBody>
      </p:sp>
    </p:spTree>
    <p:extLst>
      <p:ext uri="{BB962C8B-B14F-4D97-AF65-F5344CB8AC3E}">
        <p14:creationId xmlns:p14="http://schemas.microsoft.com/office/powerpoint/2010/main" val="71879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2BA2-4D33-B7D2-7157-05F87F91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82" y="0"/>
            <a:ext cx="9950103" cy="1507376"/>
          </a:xfrm>
        </p:spPr>
        <p:txBody>
          <a:bodyPr/>
          <a:lstStyle/>
          <a:p>
            <a:r>
              <a:rPr lang="en-US">
                <a:cs typeface="Calibri"/>
              </a:rPr>
              <a:t>ETL</a:t>
            </a:r>
          </a:p>
        </p:txBody>
      </p:sp>
      <p:graphicFrame>
        <p:nvGraphicFramePr>
          <p:cNvPr id="122" name="Diagram 122">
            <a:extLst>
              <a:ext uri="{FF2B5EF4-FFF2-40B4-BE49-F238E27FC236}">
                <a16:creationId xmlns:a16="http://schemas.microsoft.com/office/drawing/2014/main" id="{316C15E3-53E1-33CC-8625-FA9E61461F39}"/>
              </a:ext>
            </a:extLst>
          </p:cNvPr>
          <p:cNvGraphicFramePr/>
          <p:nvPr/>
        </p:nvGraphicFramePr>
        <p:xfrm>
          <a:off x="3810000" y="1600200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6550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A521C-B02F-3497-3254-E49A63DF4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889" y="350780"/>
            <a:ext cx="11012131" cy="1018035"/>
          </a:xfrm>
        </p:spPr>
        <p:txBody>
          <a:bodyPr/>
          <a:lstStyle/>
          <a:p>
            <a:r>
              <a:rPr lang="en-US">
                <a:cs typeface="Calibri"/>
              </a:rPr>
              <a:t>Extract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0A3E21B-5C10-3A4B-F6B7-806E0858A2C5}"/>
              </a:ext>
            </a:extLst>
          </p:cNvPr>
          <p:cNvSpPr/>
          <p:nvPr/>
        </p:nvSpPr>
        <p:spPr>
          <a:xfrm>
            <a:off x="1367053" y="2719293"/>
            <a:ext cx="1150188" cy="9632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Top50</a:t>
            </a:r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F1EC0C-10A6-58BF-DF83-F2FEC3D98CFF}"/>
              </a:ext>
            </a:extLst>
          </p:cNvPr>
          <p:cNvSpPr/>
          <p:nvPr/>
        </p:nvSpPr>
        <p:spPr>
          <a:xfrm>
            <a:off x="1367052" y="4430198"/>
            <a:ext cx="1150188" cy="9632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SongWWD</a:t>
            </a:r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E57348-27F8-B81B-D316-FF42A8FD3DB5}"/>
              </a:ext>
            </a:extLst>
          </p:cNvPr>
          <p:cNvCxnSpPr/>
          <p:nvPr/>
        </p:nvCxnSpPr>
        <p:spPr>
          <a:xfrm>
            <a:off x="2569399" y="3157807"/>
            <a:ext cx="684363" cy="583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60CD2E-BC79-6713-B154-61E86261E194}"/>
              </a:ext>
            </a:extLst>
          </p:cNvPr>
          <p:cNvCxnSpPr/>
          <p:nvPr/>
        </p:nvCxnSpPr>
        <p:spPr>
          <a:xfrm flipV="1">
            <a:off x="2543211" y="4168376"/>
            <a:ext cx="741875" cy="537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92BAE06-1C90-3D70-B7CD-83D8BE9F5F9C}"/>
              </a:ext>
            </a:extLst>
          </p:cNvPr>
          <p:cNvSpPr/>
          <p:nvPr/>
        </p:nvSpPr>
        <p:spPr>
          <a:xfrm>
            <a:off x="3140767" y="3452538"/>
            <a:ext cx="2098412" cy="97145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cs typeface="Calibri"/>
              </a:rPr>
              <a:t>Songs&amp;artists</a:t>
            </a:r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94AC8D2-AE38-B0AB-5070-CC8F3D04D0DA}"/>
              </a:ext>
            </a:extLst>
          </p:cNvPr>
          <p:cNvCxnSpPr/>
          <p:nvPr/>
        </p:nvCxnSpPr>
        <p:spPr>
          <a:xfrm flipV="1">
            <a:off x="7673361" y="2318169"/>
            <a:ext cx="871267" cy="154412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3350937-25A2-938A-5270-787019613C9F}"/>
              </a:ext>
            </a:extLst>
          </p:cNvPr>
          <p:cNvSpPr/>
          <p:nvPr/>
        </p:nvSpPr>
        <p:spPr>
          <a:xfrm>
            <a:off x="6072395" y="3345695"/>
            <a:ext cx="1595887" cy="10783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Tracks (7687) </a:t>
            </a:r>
            <a:endParaRPr lang="en-US"/>
          </a:p>
        </p:txBody>
      </p:sp>
      <p:pic>
        <p:nvPicPr>
          <p:cNvPr id="20" name="Picture 20" descr="A green circle with black lines in it&#10;&#10;Description automatically generated">
            <a:extLst>
              <a:ext uri="{FF2B5EF4-FFF2-40B4-BE49-F238E27FC236}">
                <a16:creationId xmlns:a16="http://schemas.microsoft.com/office/drawing/2014/main" id="{DAC6341B-14C3-A18E-D87B-3D2B42DAC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69669" y="1863635"/>
            <a:ext cx="1300852" cy="1300852"/>
          </a:xfr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D832BC-5AAD-E9A9-810B-1776A6BB843A}"/>
              </a:ext>
            </a:extLst>
          </p:cNvPr>
          <p:cNvCxnSpPr/>
          <p:nvPr/>
        </p:nvCxnSpPr>
        <p:spPr>
          <a:xfrm>
            <a:off x="5920222" y="3058064"/>
            <a:ext cx="310551" cy="468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9609C8-202D-41A6-F35A-E5C646390596}"/>
              </a:ext>
            </a:extLst>
          </p:cNvPr>
          <p:cNvCxnSpPr>
            <a:cxnSpLocks/>
          </p:cNvCxnSpPr>
          <p:nvPr/>
        </p:nvCxnSpPr>
        <p:spPr>
          <a:xfrm flipV="1">
            <a:off x="4784409" y="3066690"/>
            <a:ext cx="368060" cy="4370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93BDAC5-3FDF-5EF4-06CB-3A6A17466B73}"/>
              </a:ext>
            </a:extLst>
          </p:cNvPr>
          <p:cNvCxnSpPr>
            <a:cxnSpLocks/>
          </p:cNvCxnSpPr>
          <p:nvPr/>
        </p:nvCxnSpPr>
        <p:spPr>
          <a:xfrm>
            <a:off x="7673360" y="3876675"/>
            <a:ext cx="828135" cy="156138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7430DA3-814D-3DC5-6ACA-4FC00BDA7F31}"/>
              </a:ext>
            </a:extLst>
          </p:cNvPr>
          <p:cNvSpPr/>
          <p:nvPr/>
        </p:nvSpPr>
        <p:spPr>
          <a:xfrm>
            <a:off x="8624236" y="1890200"/>
            <a:ext cx="1739659" cy="8338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Artists(2195)</a:t>
            </a:r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70CE29D-8DF2-17E5-F302-0AB13B060E2C}"/>
              </a:ext>
            </a:extLst>
          </p:cNvPr>
          <p:cNvSpPr/>
          <p:nvPr/>
        </p:nvSpPr>
        <p:spPr>
          <a:xfrm>
            <a:off x="8624235" y="4981331"/>
            <a:ext cx="1739659" cy="8338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Albums </a:t>
            </a:r>
          </a:p>
          <a:p>
            <a:pPr algn="ctr"/>
            <a:r>
              <a:rPr lang="en-US">
                <a:cs typeface="Calibri"/>
              </a:rPr>
              <a:t>(3745)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01463A1-5C26-2BD1-6FB4-7F05D24132FA}"/>
              </a:ext>
            </a:extLst>
          </p:cNvPr>
          <p:cNvSpPr/>
          <p:nvPr/>
        </p:nvSpPr>
        <p:spPr>
          <a:xfrm>
            <a:off x="8667367" y="3457331"/>
            <a:ext cx="1739659" cy="8338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cs typeface="Calibri"/>
              </a:rPr>
              <a:t>Audio_features</a:t>
            </a:r>
            <a:endParaRPr lang="en-US">
              <a:cs typeface="Calibri"/>
            </a:endParaRPr>
          </a:p>
          <a:p>
            <a:pPr algn="ctr"/>
            <a:r>
              <a:rPr lang="en-US">
                <a:cs typeface="Calibri"/>
              </a:rPr>
              <a:t>(7867)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ED8508-2488-E823-7345-09E852DE9E92}"/>
              </a:ext>
            </a:extLst>
          </p:cNvPr>
          <p:cNvCxnSpPr/>
          <p:nvPr/>
        </p:nvCxnSpPr>
        <p:spPr>
          <a:xfrm>
            <a:off x="7558342" y="3862298"/>
            <a:ext cx="943156" cy="230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5" descr="A blue and yellow snake logo&#10;&#10;Description automatically generated">
            <a:extLst>
              <a:ext uri="{FF2B5EF4-FFF2-40B4-BE49-F238E27FC236}">
                <a16:creationId xmlns:a16="http://schemas.microsoft.com/office/drawing/2014/main" id="{28395672-1D7A-DB18-D59B-D284D7C46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378180" y="5149969"/>
            <a:ext cx="1751163" cy="170803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E96B5E3-97DE-AA27-D737-9AD542978C93}"/>
              </a:ext>
            </a:extLst>
          </p:cNvPr>
          <p:cNvSpPr txBox="1"/>
          <p:nvPr/>
        </p:nvSpPr>
        <p:spPr>
          <a:xfrm>
            <a:off x="5135218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F65A43-3C1E-F60D-DDCB-85429B19BF59}"/>
              </a:ext>
            </a:extLst>
          </p:cNvPr>
          <p:cNvSpPr txBox="1"/>
          <p:nvPr/>
        </p:nvSpPr>
        <p:spPr>
          <a:xfrm>
            <a:off x="4036512" y="5761006"/>
            <a:ext cx="52304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cs typeface="Calibri"/>
              </a:rPr>
              <a:t>Using library </a:t>
            </a:r>
            <a:r>
              <a:rPr lang="en-US" sz="3600" b="1" err="1">
                <a:cs typeface="Calibri"/>
              </a:rPr>
              <a:t>Spotipy</a:t>
            </a:r>
            <a:endParaRPr lang="en-US" sz="3600" b="1" err="1"/>
          </a:p>
        </p:txBody>
      </p:sp>
    </p:spTree>
    <p:extLst>
      <p:ext uri="{BB962C8B-B14F-4D97-AF65-F5344CB8AC3E}">
        <p14:creationId xmlns:p14="http://schemas.microsoft.com/office/powerpoint/2010/main" val="2706555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A85B-4A6F-029A-78FC-F661C324F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5850">
                <a:cs typeface="Calibri"/>
              </a:rPr>
              <a:t>Extract </a:t>
            </a:r>
            <a:endParaRPr lang="en-US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2185F-014A-8944-27C8-0DA86A6A57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7610" cy="525779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3700" b="1">
                <a:solidFill>
                  <a:schemeClr val="accent6">
                    <a:lumMod val="75000"/>
                  </a:schemeClr>
                </a:solidFill>
                <a:cs typeface="Calibri"/>
              </a:rPr>
              <a:t>Roadblocks</a:t>
            </a:r>
          </a:p>
          <a:p>
            <a:pPr marL="456565" indent="-456565"/>
            <a:r>
              <a:rPr lang="en-US" sz="3500">
                <a:cs typeface="Calibri"/>
              </a:rPr>
              <a:t>Spotify API limits: rate limit, token limit, etc. </a:t>
            </a:r>
          </a:p>
          <a:p>
            <a:pPr marL="456565" indent="-456565"/>
            <a:endParaRPr lang="en-US" sz="3500">
              <a:cs typeface="Calibri"/>
            </a:endParaRPr>
          </a:p>
          <a:p>
            <a:pPr marL="456565" indent="-456565"/>
            <a:endParaRPr lang="en-US" sz="3500">
              <a:cs typeface="Calibri"/>
            </a:endParaRPr>
          </a:p>
          <a:p>
            <a:pPr marL="456565" indent="-456565"/>
            <a:r>
              <a:rPr lang="en-US" sz="3500">
                <a:cs typeface="Calibri"/>
              </a:rPr>
              <a:t>Duplicated IDs </a:t>
            </a:r>
          </a:p>
          <a:p>
            <a:pPr marL="456565" indent="-456565"/>
            <a:endParaRPr lang="en-US" sz="3500">
              <a:cs typeface="Calibri"/>
            </a:endParaRPr>
          </a:p>
          <a:p>
            <a:pPr marL="456565" indent="-456565"/>
            <a:r>
              <a:rPr lang="en-US" sz="3500">
                <a:cs typeface="Calibri"/>
              </a:rPr>
              <a:t>Inconsistent artist names in 2 datasets</a:t>
            </a:r>
          </a:p>
          <a:p>
            <a:pPr marL="0" indent="0">
              <a:buNone/>
            </a:pPr>
            <a:endParaRPr lang="en-US" sz="3700">
              <a:cs typeface="Calibri"/>
            </a:endParaRPr>
          </a:p>
          <a:p>
            <a:pPr marL="456565" indent="-456565"/>
            <a:endParaRPr lang="en-US">
              <a:cs typeface="Calibri"/>
            </a:endParaRPr>
          </a:p>
          <a:p>
            <a:pPr marL="456565" indent="-456565"/>
            <a:endParaRPr lang="en-US" sz="3700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CFB404-859C-B06C-0C08-45C6CD3AB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4559" y="1599857"/>
            <a:ext cx="6247441" cy="566177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3700" b="1">
                <a:solidFill>
                  <a:srgbClr val="0070C0"/>
                </a:solidFill>
                <a:cs typeface="Calibri"/>
              </a:rPr>
              <a:t>Solutions </a:t>
            </a:r>
          </a:p>
          <a:p>
            <a:pPr marL="456565" indent="-456565"/>
            <a:r>
              <a:rPr lang="en-US" sz="3500">
                <a:cs typeface="Calibri"/>
              </a:rPr>
              <a:t>Client Credential authentication</a:t>
            </a:r>
          </a:p>
          <a:p>
            <a:pPr marL="0" indent="0">
              <a:buNone/>
            </a:pPr>
            <a:r>
              <a:rPr lang="en-US" sz="3500">
                <a:cs typeface="Calibri"/>
              </a:rPr>
              <a:t>    Break between loops</a:t>
            </a:r>
          </a:p>
          <a:p>
            <a:pPr marL="0" indent="0">
              <a:buNone/>
            </a:pPr>
            <a:r>
              <a:rPr lang="en-US" sz="3500">
                <a:cs typeface="Calibri"/>
              </a:rPr>
              <a:t>    Response Counter.</a:t>
            </a:r>
          </a:p>
          <a:p>
            <a:pPr marL="0" indent="0">
              <a:buNone/>
            </a:pPr>
            <a:endParaRPr lang="en-US" sz="3500">
              <a:cs typeface="Calibri"/>
            </a:endParaRPr>
          </a:p>
          <a:p>
            <a:pPr marL="456565" indent="-456565"/>
            <a:r>
              <a:rPr lang="en-US" sz="3500">
                <a:cs typeface="Calibri"/>
              </a:rPr>
              <a:t>Check and remove duplicates.</a:t>
            </a:r>
          </a:p>
          <a:p>
            <a:pPr marL="456565" indent="-456565"/>
            <a:endParaRPr lang="en-US" sz="3500">
              <a:cs typeface="Calibri"/>
            </a:endParaRPr>
          </a:p>
          <a:p>
            <a:pPr marL="456565" indent="-456565"/>
            <a:r>
              <a:rPr lang="en-US" sz="3500">
                <a:cs typeface="Calibri"/>
              </a:rPr>
              <a:t>Remove symbols and characters before normalizing the artist names. </a:t>
            </a:r>
          </a:p>
          <a:p>
            <a:pPr marL="456565" indent="-456565"/>
            <a:endParaRPr lang="en-US" sz="3700">
              <a:cs typeface="Calibri"/>
            </a:endParaRPr>
          </a:p>
          <a:p>
            <a:pPr marL="456565" indent="-456565"/>
            <a:endParaRPr lang="en-US" sz="37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359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2BA2-4D33-B7D2-7157-05F87F91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82" y="0"/>
            <a:ext cx="9950103" cy="1507376"/>
          </a:xfrm>
        </p:spPr>
        <p:txBody>
          <a:bodyPr/>
          <a:lstStyle/>
          <a:p>
            <a:r>
              <a:rPr lang="en-US">
                <a:cs typeface="Calibri"/>
              </a:rPr>
              <a:t>ETL</a:t>
            </a:r>
          </a:p>
        </p:txBody>
      </p:sp>
      <p:graphicFrame>
        <p:nvGraphicFramePr>
          <p:cNvPr id="122" name="Diagram 122">
            <a:extLst>
              <a:ext uri="{FF2B5EF4-FFF2-40B4-BE49-F238E27FC236}">
                <a16:creationId xmlns:a16="http://schemas.microsoft.com/office/drawing/2014/main" id="{316C15E3-53E1-33CC-8625-FA9E61461F39}"/>
              </a:ext>
            </a:extLst>
          </p:cNvPr>
          <p:cNvGraphicFramePr/>
          <p:nvPr/>
        </p:nvGraphicFramePr>
        <p:xfrm>
          <a:off x="3810000" y="1600200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0843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A521C-B02F-3497-3254-E49A63DF4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Transform 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0A3E21B-5C10-3A4B-F6B7-806E0858A2C5}"/>
              </a:ext>
            </a:extLst>
          </p:cNvPr>
          <p:cNvSpPr/>
          <p:nvPr/>
        </p:nvSpPr>
        <p:spPr>
          <a:xfrm>
            <a:off x="898726" y="2431745"/>
            <a:ext cx="1308338" cy="9632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Top50</a:t>
            </a:r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F1EC0C-10A6-58BF-DF83-F2FEC3D98CFF}"/>
              </a:ext>
            </a:extLst>
          </p:cNvPr>
          <p:cNvSpPr/>
          <p:nvPr/>
        </p:nvSpPr>
        <p:spPr>
          <a:xfrm>
            <a:off x="956234" y="4430198"/>
            <a:ext cx="1308338" cy="9632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Song</a:t>
            </a:r>
          </a:p>
          <a:p>
            <a:pPr algn="ctr"/>
            <a:r>
              <a:rPr lang="en-US">
                <a:cs typeface="Calibri"/>
              </a:rPr>
              <a:t>Ranking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E57348-27F8-B81B-D316-FF42A8FD3DB5}"/>
              </a:ext>
            </a:extLst>
          </p:cNvPr>
          <p:cNvCxnSpPr/>
          <p:nvPr/>
        </p:nvCxnSpPr>
        <p:spPr>
          <a:xfrm>
            <a:off x="2158581" y="3157807"/>
            <a:ext cx="684363" cy="583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60CD2E-BC79-6713-B154-61E86261E194}"/>
              </a:ext>
            </a:extLst>
          </p:cNvPr>
          <p:cNvCxnSpPr/>
          <p:nvPr/>
        </p:nvCxnSpPr>
        <p:spPr>
          <a:xfrm flipV="1">
            <a:off x="2132393" y="4168376"/>
            <a:ext cx="741875" cy="537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92BAE06-1C90-3D70-B7CD-83D8BE9F5F9C}"/>
              </a:ext>
            </a:extLst>
          </p:cNvPr>
          <p:cNvSpPr/>
          <p:nvPr/>
        </p:nvSpPr>
        <p:spPr>
          <a:xfrm>
            <a:off x="2854046" y="3452538"/>
            <a:ext cx="1811546" cy="9776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Song_artist_df</a:t>
            </a:r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94AC8D2-AE38-B0AB-5070-CC8F3D04D0DA}"/>
              </a:ext>
            </a:extLst>
          </p:cNvPr>
          <p:cNvCxnSpPr/>
          <p:nvPr/>
        </p:nvCxnSpPr>
        <p:spPr>
          <a:xfrm flipV="1">
            <a:off x="7262543" y="2965150"/>
            <a:ext cx="871267" cy="92590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3350937-25A2-938A-5270-787019613C9F}"/>
              </a:ext>
            </a:extLst>
          </p:cNvPr>
          <p:cNvSpPr/>
          <p:nvPr/>
        </p:nvSpPr>
        <p:spPr>
          <a:xfrm>
            <a:off x="5661577" y="3345695"/>
            <a:ext cx="1595887" cy="10783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Tracks (7687) </a:t>
            </a:r>
            <a:endParaRPr lang="en-US"/>
          </a:p>
        </p:txBody>
      </p:sp>
      <p:pic>
        <p:nvPicPr>
          <p:cNvPr id="20" name="Picture 20" descr="A green circle with black lines in it&#10;&#10;Description automatically generated">
            <a:extLst>
              <a:ext uri="{FF2B5EF4-FFF2-40B4-BE49-F238E27FC236}">
                <a16:creationId xmlns:a16="http://schemas.microsoft.com/office/drawing/2014/main" id="{DAC6341B-14C3-A18E-D87B-3D2B42DAC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73228" y="5400465"/>
            <a:ext cx="1300852" cy="1300852"/>
          </a:xfr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D832BC-5AAD-E9A9-810B-1776A6BB843A}"/>
              </a:ext>
            </a:extLst>
          </p:cNvPr>
          <p:cNvCxnSpPr/>
          <p:nvPr/>
        </p:nvCxnSpPr>
        <p:spPr>
          <a:xfrm>
            <a:off x="4143556" y="4467046"/>
            <a:ext cx="713116" cy="11156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9609C8-202D-41A6-F35A-E5C646390596}"/>
              </a:ext>
            </a:extLst>
          </p:cNvPr>
          <p:cNvCxnSpPr>
            <a:cxnSpLocks/>
          </p:cNvCxnSpPr>
          <p:nvPr/>
        </p:nvCxnSpPr>
        <p:spPr>
          <a:xfrm flipV="1">
            <a:off x="5624421" y="4418163"/>
            <a:ext cx="454324" cy="1170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93BDAC5-3FDF-5EF4-06CB-3A6A17466B73}"/>
              </a:ext>
            </a:extLst>
          </p:cNvPr>
          <p:cNvCxnSpPr>
            <a:cxnSpLocks/>
          </p:cNvCxnSpPr>
          <p:nvPr/>
        </p:nvCxnSpPr>
        <p:spPr>
          <a:xfrm>
            <a:off x="7262542" y="3891052"/>
            <a:ext cx="871267" cy="98628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7430DA3-814D-3DC5-6ACA-4FC00BDA7F31}"/>
              </a:ext>
            </a:extLst>
          </p:cNvPr>
          <p:cNvSpPr/>
          <p:nvPr/>
        </p:nvSpPr>
        <p:spPr>
          <a:xfrm>
            <a:off x="8141531" y="2508426"/>
            <a:ext cx="1739659" cy="83388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Artists(2195)</a:t>
            </a:r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70CE29D-8DF2-17E5-F302-0AB13B060E2C}"/>
              </a:ext>
            </a:extLst>
          </p:cNvPr>
          <p:cNvSpPr/>
          <p:nvPr/>
        </p:nvSpPr>
        <p:spPr>
          <a:xfrm>
            <a:off x="8213417" y="4420614"/>
            <a:ext cx="1739659" cy="83388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cs typeface="Calibri"/>
              </a:rPr>
              <a:t>Album_Info</a:t>
            </a:r>
          </a:p>
          <a:p>
            <a:pPr algn="ctr"/>
            <a:r>
              <a:rPr lang="en-US">
                <a:cs typeface="Calibri"/>
              </a:rPr>
              <a:t>(3745)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D6C50E0-47E0-C0F1-03A0-FFDF33FA3B99}"/>
              </a:ext>
            </a:extLst>
          </p:cNvPr>
          <p:cNvSpPr/>
          <p:nvPr/>
        </p:nvSpPr>
        <p:spPr>
          <a:xfrm>
            <a:off x="3482703" y="1799707"/>
            <a:ext cx="1524000" cy="7620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Chart</a:t>
            </a:r>
          </a:p>
          <a:p>
            <a:pPr algn="ctr"/>
            <a:r>
              <a:rPr lang="en-US">
                <a:cs typeface="Calibri"/>
              </a:rPr>
              <a:t>(57299)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427B450-11C7-9FD7-F3FE-014F1442C598}"/>
              </a:ext>
            </a:extLst>
          </p:cNvPr>
          <p:cNvSpPr/>
          <p:nvPr/>
        </p:nvSpPr>
        <p:spPr>
          <a:xfrm>
            <a:off x="2562552" y="5494687"/>
            <a:ext cx="1524000" cy="7620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cs typeface="Calibri"/>
              </a:rPr>
              <a:t>SongWWD</a:t>
            </a:r>
            <a:endParaRPr lang="en-US">
              <a:cs typeface="Calibri"/>
            </a:endParaRPr>
          </a:p>
          <a:p>
            <a:pPr algn="ctr"/>
            <a:r>
              <a:rPr lang="en-US">
                <a:cs typeface="Calibri"/>
              </a:rPr>
              <a:t>(198409)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35AFD8F-2E3E-D4C9-92F0-AF6C1FA0E3BF}"/>
              </a:ext>
            </a:extLst>
          </p:cNvPr>
          <p:cNvSpPr/>
          <p:nvPr/>
        </p:nvSpPr>
        <p:spPr>
          <a:xfrm>
            <a:off x="6371706" y="1808446"/>
            <a:ext cx="1538377" cy="73324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Release</a:t>
            </a:r>
          </a:p>
          <a:p>
            <a:pPr algn="ctr"/>
            <a:r>
              <a:rPr lang="en-US">
                <a:cs typeface="Calibri"/>
              </a:rPr>
              <a:t>(9967)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E30A076-93ED-9962-071D-929D4DC77318}"/>
              </a:ext>
            </a:extLst>
          </p:cNvPr>
          <p:cNvSpPr/>
          <p:nvPr/>
        </p:nvSpPr>
        <p:spPr>
          <a:xfrm>
            <a:off x="6457970" y="5618446"/>
            <a:ext cx="1538377" cy="73324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Album</a:t>
            </a:r>
          </a:p>
          <a:p>
            <a:pPr algn="ctr"/>
            <a:r>
              <a:rPr lang="en-US">
                <a:cs typeface="Calibri"/>
              </a:rPr>
              <a:t>(3745)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398263B-3822-8FDA-A04D-BEEF3D5A4158}"/>
              </a:ext>
            </a:extLst>
          </p:cNvPr>
          <p:cNvCxnSpPr/>
          <p:nvPr/>
        </p:nvCxnSpPr>
        <p:spPr>
          <a:xfrm flipH="1" flipV="1">
            <a:off x="4669767" y="2592238"/>
            <a:ext cx="1127183" cy="99778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C98EF98-D404-EBF1-CB82-721C0079B75D}"/>
              </a:ext>
            </a:extLst>
          </p:cNvPr>
          <p:cNvCxnSpPr>
            <a:cxnSpLocks/>
          </p:cNvCxnSpPr>
          <p:nvPr/>
        </p:nvCxnSpPr>
        <p:spPr>
          <a:xfrm flipV="1">
            <a:off x="2231364" y="2304690"/>
            <a:ext cx="1086930" cy="25016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1C2124-3214-8E05-776A-17E2AC6F3499}"/>
              </a:ext>
            </a:extLst>
          </p:cNvPr>
          <p:cNvCxnSpPr>
            <a:cxnSpLocks/>
          </p:cNvCxnSpPr>
          <p:nvPr/>
        </p:nvCxnSpPr>
        <p:spPr>
          <a:xfrm flipH="1">
            <a:off x="4166559" y="4366402"/>
            <a:ext cx="1558505" cy="140323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C122D8C-2F16-C97F-ACB3-336A3406D522}"/>
              </a:ext>
            </a:extLst>
          </p:cNvPr>
          <p:cNvCxnSpPr>
            <a:cxnSpLocks/>
          </p:cNvCxnSpPr>
          <p:nvPr/>
        </p:nvCxnSpPr>
        <p:spPr>
          <a:xfrm>
            <a:off x="1900685" y="5459080"/>
            <a:ext cx="554967" cy="36806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BCA81AF7-8966-3938-535B-11407F5F4E4B}"/>
              </a:ext>
            </a:extLst>
          </p:cNvPr>
          <p:cNvSpPr/>
          <p:nvPr/>
        </p:nvSpPr>
        <p:spPr>
          <a:xfrm>
            <a:off x="589932" y="5767292"/>
            <a:ext cx="1401470" cy="96328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Country Code</a:t>
            </a:r>
          </a:p>
          <a:p>
            <a:pPr algn="ctr"/>
            <a:r>
              <a:rPr lang="en-US">
                <a:cs typeface="Calibri"/>
              </a:rPr>
              <a:t>(250)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45B5F7-7E49-7FBB-2979-F0E54BABA783}"/>
              </a:ext>
            </a:extLst>
          </p:cNvPr>
          <p:cNvCxnSpPr>
            <a:cxnSpLocks/>
          </p:cNvCxnSpPr>
          <p:nvPr/>
        </p:nvCxnSpPr>
        <p:spPr>
          <a:xfrm flipV="1">
            <a:off x="1915062" y="6042801"/>
            <a:ext cx="583721" cy="23578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5E5FFD-7A2B-0AA4-BC25-6F864CB258CA}"/>
              </a:ext>
            </a:extLst>
          </p:cNvPr>
          <p:cNvCxnSpPr>
            <a:cxnSpLocks/>
          </p:cNvCxnSpPr>
          <p:nvPr/>
        </p:nvCxnSpPr>
        <p:spPr>
          <a:xfrm>
            <a:off x="6587706" y="4524552"/>
            <a:ext cx="569343" cy="94315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519EA1-7BDC-2315-F3AF-1E11A6E42EF6}"/>
              </a:ext>
            </a:extLst>
          </p:cNvPr>
          <p:cNvCxnSpPr>
            <a:cxnSpLocks/>
          </p:cNvCxnSpPr>
          <p:nvPr/>
        </p:nvCxnSpPr>
        <p:spPr>
          <a:xfrm flipH="1">
            <a:off x="7645878" y="5056513"/>
            <a:ext cx="451448" cy="43994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E8C933-6A30-EF15-9C9A-64298D197372}"/>
              </a:ext>
            </a:extLst>
          </p:cNvPr>
          <p:cNvCxnSpPr>
            <a:cxnSpLocks/>
          </p:cNvCxnSpPr>
          <p:nvPr/>
        </p:nvCxnSpPr>
        <p:spPr>
          <a:xfrm flipV="1">
            <a:off x="6587706" y="2592238"/>
            <a:ext cx="411193" cy="59522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CCB4D1-18BF-484A-DE69-A12BD7F642CB}"/>
              </a:ext>
            </a:extLst>
          </p:cNvPr>
          <p:cNvCxnSpPr>
            <a:cxnSpLocks/>
          </p:cNvCxnSpPr>
          <p:nvPr/>
        </p:nvCxnSpPr>
        <p:spPr>
          <a:xfrm flipH="1" flipV="1">
            <a:off x="7387087" y="2577859"/>
            <a:ext cx="580844" cy="23578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6AC0A50-B607-AF9A-3111-FF4048D00344}"/>
              </a:ext>
            </a:extLst>
          </p:cNvPr>
          <p:cNvSpPr/>
          <p:nvPr/>
        </p:nvSpPr>
        <p:spPr>
          <a:xfrm>
            <a:off x="10197493" y="3529218"/>
            <a:ext cx="1739659" cy="83388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cs typeface="Calibri"/>
              </a:rPr>
              <a:t>Audio_features</a:t>
            </a:r>
          </a:p>
          <a:p>
            <a:pPr algn="ctr"/>
            <a:r>
              <a:rPr lang="en-US">
                <a:cs typeface="Calibri"/>
              </a:rPr>
              <a:t>(7687)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13CF7F-C1A9-4F66-7548-16F1565C37A9}"/>
              </a:ext>
            </a:extLst>
          </p:cNvPr>
          <p:cNvCxnSpPr/>
          <p:nvPr/>
        </p:nvCxnSpPr>
        <p:spPr>
          <a:xfrm flipV="1">
            <a:off x="7679486" y="3856548"/>
            <a:ext cx="2438401" cy="34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995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2BA2-4D33-B7D2-7157-05F87F91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82" y="0"/>
            <a:ext cx="9950103" cy="1507376"/>
          </a:xfrm>
        </p:spPr>
        <p:txBody>
          <a:bodyPr/>
          <a:lstStyle/>
          <a:p>
            <a:r>
              <a:rPr lang="en-US">
                <a:cs typeface="Calibri"/>
              </a:rPr>
              <a:t>ETL</a:t>
            </a:r>
          </a:p>
        </p:txBody>
      </p:sp>
      <p:graphicFrame>
        <p:nvGraphicFramePr>
          <p:cNvPr id="122" name="Diagram 122">
            <a:extLst>
              <a:ext uri="{FF2B5EF4-FFF2-40B4-BE49-F238E27FC236}">
                <a16:creationId xmlns:a16="http://schemas.microsoft.com/office/drawing/2014/main" id="{316C15E3-53E1-33CC-8625-FA9E61461F39}"/>
              </a:ext>
            </a:extLst>
          </p:cNvPr>
          <p:cNvGraphicFramePr/>
          <p:nvPr/>
        </p:nvGraphicFramePr>
        <p:xfrm>
          <a:off x="3810000" y="1600200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9132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753C6E9-75B0-62A9-4F8D-DFDFFBF83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414" y="4331193"/>
            <a:ext cx="2238451" cy="2211778"/>
          </a:xfrm>
        </p:spPr>
        <p:txBody>
          <a:bodyPr>
            <a:normAutofit/>
          </a:bodyPr>
          <a:lstStyle/>
          <a:p>
            <a:r>
              <a:rPr lang="en-US" sz="4000"/>
              <a:t>ERD</a:t>
            </a: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0C31A39-4109-09D1-FB2E-EA27FE6A382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tretch/>
        </p:blipFill>
        <p:spPr>
          <a:xfrm>
            <a:off x="4217394" y="150136"/>
            <a:ext cx="7227354" cy="6557727"/>
          </a:xfrm>
          <a:noFill/>
        </p:spPr>
      </p:pic>
    </p:spTree>
    <p:extLst>
      <p:ext uri="{BB962C8B-B14F-4D97-AF65-F5344CB8AC3E}">
        <p14:creationId xmlns:p14="http://schemas.microsoft.com/office/powerpoint/2010/main" val="310411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310B1-8358-0D7B-457C-327DB9643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Idea…</a:t>
            </a:r>
          </a:p>
        </p:txBody>
      </p:sp>
      <p:pic>
        <p:nvPicPr>
          <p:cNvPr id="5" name="Picture 4" descr="A person with her hand on her chin&#10;&#10;Description automatically generated">
            <a:extLst>
              <a:ext uri="{FF2B5EF4-FFF2-40B4-BE49-F238E27FC236}">
                <a16:creationId xmlns:a16="http://schemas.microsoft.com/office/drawing/2014/main" id="{6F386EBD-43D0-45EF-DFA7-93E78F8C3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024" y="3428999"/>
            <a:ext cx="3377613" cy="3377613"/>
          </a:xfrm>
          <a:prstGeom prst="rect">
            <a:avLst/>
          </a:prstGeom>
        </p:spPr>
      </p:pic>
      <p:sp>
        <p:nvSpPr>
          <p:cNvPr id="13" name="Cloud 12">
            <a:extLst>
              <a:ext uri="{FF2B5EF4-FFF2-40B4-BE49-F238E27FC236}">
                <a16:creationId xmlns:a16="http://schemas.microsoft.com/office/drawing/2014/main" id="{5ACC672D-1FB3-7797-2ECC-49E0A79F16D5}"/>
              </a:ext>
            </a:extLst>
          </p:cNvPr>
          <p:cNvSpPr/>
          <p:nvPr/>
        </p:nvSpPr>
        <p:spPr>
          <a:xfrm>
            <a:off x="6106604" y="1747279"/>
            <a:ext cx="4784651" cy="2360428"/>
          </a:xfrm>
          <a:prstGeom prst="cloud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47693CA6-283A-D5AC-E383-DB1F049F7C6C}"/>
              </a:ext>
            </a:extLst>
          </p:cNvPr>
          <p:cNvSpPr/>
          <p:nvPr/>
        </p:nvSpPr>
        <p:spPr>
          <a:xfrm>
            <a:off x="4999855" y="2927493"/>
            <a:ext cx="598561" cy="386313"/>
          </a:xfrm>
          <a:prstGeom prst="cloud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843253F1-5111-0CDA-5C5C-EECAF848E97C}"/>
              </a:ext>
            </a:extLst>
          </p:cNvPr>
          <p:cNvSpPr/>
          <p:nvPr/>
        </p:nvSpPr>
        <p:spPr>
          <a:xfrm>
            <a:off x="3664695" y="3450264"/>
            <a:ext cx="584790" cy="276446"/>
          </a:xfrm>
          <a:prstGeom prst="cloud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287B439C-63BF-A38D-74E4-2F58B7655C64}"/>
              </a:ext>
            </a:extLst>
          </p:cNvPr>
          <p:cNvSpPr/>
          <p:nvPr/>
        </p:nvSpPr>
        <p:spPr>
          <a:xfrm>
            <a:off x="2626242" y="3848985"/>
            <a:ext cx="414670" cy="258721"/>
          </a:xfrm>
          <a:prstGeom prst="cloud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THE NEW SPOTIFY LOGO PNG 2023 TRANSPARENT - eDigital Agency">
            <a:extLst>
              <a:ext uri="{FF2B5EF4-FFF2-40B4-BE49-F238E27FC236}">
                <a16:creationId xmlns:a16="http://schemas.microsoft.com/office/drawing/2014/main" id="{DDBA9999-1766-EA3C-4F53-D9013544C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462" y="2447429"/>
            <a:ext cx="2763869" cy="82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100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AFAA-F42D-EFF6-7792-8F941785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67" y="542049"/>
            <a:ext cx="8544964" cy="1733317"/>
          </a:xfrm>
        </p:spPr>
        <p:txBody>
          <a:bodyPr>
            <a:normAutofit/>
          </a:bodyPr>
          <a:lstStyle/>
          <a:p>
            <a:r>
              <a:rPr lang="en-US"/>
              <a:t>Azure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C5FFE-DDC7-984D-67AD-2A490D3A3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67" y="1773722"/>
            <a:ext cx="2475834" cy="824832"/>
          </a:xfrm>
        </p:spPr>
        <p:txBody>
          <a:bodyPr/>
          <a:lstStyle/>
          <a:p>
            <a:pPr marL="0" indent="0">
              <a:buNone/>
            </a:pPr>
            <a:r>
              <a:rPr lang="en-US" err="1">
                <a:solidFill>
                  <a:schemeClr val="bg1"/>
                </a:solidFill>
              </a:rPr>
              <a:t>Lijo</a:t>
            </a:r>
            <a:r>
              <a:rPr lang="en-US">
                <a:solidFill>
                  <a:schemeClr val="bg1"/>
                </a:solidFill>
              </a:rPr>
              <a:t> Jacob</a:t>
            </a:r>
          </a:p>
        </p:txBody>
      </p:sp>
    </p:spTree>
    <p:extLst>
      <p:ext uri="{BB962C8B-B14F-4D97-AF65-F5344CB8AC3E}">
        <p14:creationId xmlns:p14="http://schemas.microsoft.com/office/powerpoint/2010/main" val="1321098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software flow&#10;&#10;Description automatically generated">
            <a:extLst>
              <a:ext uri="{FF2B5EF4-FFF2-40B4-BE49-F238E27FC236}">
                <a16:creationId xmlns:a16="http://schemas.microsoft.com/office/drawing/2014/main" id="{16A821E5-F1C2-30B4-8A2A-D49161171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698"/>
            <a:ext cx="12192000" cy="702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24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A77E-EADF-D073-4878-B7A9411F1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32" y="299117"/>
            <a:ext cx="5872513" cy="1018035"/>
          </a:xfrm>
        </p:spPr>
        <p:txBody>
          <a:bodyPr>
            <a:normAutofit fontScale="90000"/>
          </a:bodyPr>
          <a:lstStyle/>
          <a:p>
            <a:r>
              <a:rPr lang="en-US"/>
              <a:t>Azure Setup &amp; Data Migration to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EC1A0-F03E-E375-DEC5-459B99653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92033" cy="4351338"/>
          </a:xfrm>
        </p:spPr>
        <p:txBody>
          <a:bodyPr>
            <a:normAutofit/>
          </a:bodyPr>
          <a:lstStyle/>
          <a:p>
            <a:r>
              <a:rPr lang="en-US" sz="2400"/>
              <a:t>Setup Azure student account for each team member.</a:t>
            </a:r>
          </a:p>
          <a:p>
            <a:r>
              <a:rPr lang="en-US" sz="2400"/>
              <a:t>Created resources under one of our subscriptions and assigned “Contributor” role to each team member.</a:t>
            </a:r>
          </a:p>
          <a:p>
            <a:r>
              <a:rPr lang="en-US" sz="2400"/>
              <a:t>Setup a storage account and created a container</a:t>
            </a:r>
          </a:p>
          <a:p>
            <a:r>
              <a:rPr lang="en-US" sz="2400"/>
              <a:t>Data stored in csv files were migrated to Azure data lake storage.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27B7C-A08B-4436-98F0-8EC979D89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883" y="2508250"/>
            <a:ext cx="3899428" cy="32940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A logo for a company&#10;&#10;Description automatically generated">
            <a:extLst>
              <a:ext uri="{FF2B5EF4-FFF2-40B4-BE49-F238E27FC236}">
                <a16:creationId xmlns:a16="http://schemas.microsoft.com/office/drawing/2014/main" id="{28B3CF9F-78E3-0B99-7C84-0D3E13C00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5968"/>
            <a:ext cx="3611379" cy="158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32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A77E-EADF-D073-4878-B7A9411F1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33" y="299117"/>
            <a:ext cx="5821142" cy="1018035"/>
          </a:xfrm>
        </p:spPr>
        <p:txBody>
          <a:bodyPr>
            <a:normAutofit fontScale="90000"/>
          </a:bodyPr>
          <a:lstStyle/>
          <a:p>
            <a:r>
              <a:rPr lang="en-US"/>
              <a:t>Data Ingestion to Azure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EC1A0-F03E-E375-DEC5-459B99653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85" y="1764948"/>
            <a:ext cx="10994760" cy="4493337"/>
          </a:xfrm>
        </p:spPr>
        <p:txBody>
          <a:bodyPr/>
          <a:lstStyle/>
          <a:p>
            <a:r>
              <a:rPr lang="en-US"/>
              <a:t>Data stored Azure data lake storage is ingested into Azure SQL using Azure Data Factory</a:t>
            </a:r>
          </a:p>
        </p:txBody>
      </p:sp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5C3672BB-E430-F704-CB6A-C0461F333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972" y="2027872"/>
            <a:ext cx="2991736" cy="15649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352B7A-C487-60B5-1F5A-7FE7CB0D6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85" y="3281060"/>
            <a:ext cx="2544857" cy="32778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3C1A45-D858-4D71-B140-01176C931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468" y="3310571"/>
            <a:ext cx="3258595" cy="31130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0F2F7B-FA5C-C772-A4F8-5B42645DE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5391" y="5395474"/>
            <a:ext cx="4514470" cy="11634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2DC948-3231-FFBF-B2A0-463E433B7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5116" y="3494264"/>
            <a:ext cx="4514471" cy="1795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867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A77E-EADF-D073-4878-B7A9411F1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SQL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EC1A0-F03E-E375-DEC5-459B99653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9250"/>
            <a:ext cx="10515600" cy="4754563"/>
          </a:xfrm>
        </p:spPr>
        <p:txBody>
          <a:bodyPr/>
          <a:lstStyle/>
          <a:p>
            <a:r>
              <a:rPr lang="en-US" sz="2400"/>
              <a:t>Created a </a:t>
            </a:r>
            <a:r>
              <a:rPr lang="en-US" sz="2400" err="1"/>
              <a:t>sql</a:t>
            </a:r>
            <a:r>
              <a:rPr lang="en-US" sz="2400"/>
              <a:t> server </a:t>
            </a:r>
            <a:r>
              <a:rPr lang="en-US" sz="2400">
                <a:solidFill>
                  <a:srgbClr val="292827"/>
                </a:solidFill>
                <a:latin typeface="az_ea_font"/>
              </a:rPr>
              <a:t>and </a:t>
            </a:r>
            <a:r>
              <a:rPr lang="en-US" sz="2400" err="1">
                <a:solidFill>
                  <a:srgbClr val="292827"/>
                </a:solidFill>
                <a:latin typeface="az_ea_font"/>
              </a:rPr>
              <a:t>sql</a:t>
            </a:r>
            <a:r>
              <a:rPr lang="en-US" sz="2400">
                <a:solidFill>
                  <a:srgbClr val="292827"/>
                </a:solidFill>
                <a:latin typeface="az_ea_font"/>
              </a:rPr>
              <a:t> database</a:t>
            </a:r>
          </a:p>
          <a:p>
            <a:r>
              <a:rPr lang="en-US" sz="2400">
                <a:solidFill>
                  <a:srgbClr val="292827"/>
                </a:solidFill>
                <a:latin typeface="az_ea_font"/>
              </a:rPr>
              <a:t>Setup firewall rules to allow our machines to access the </a:t>
            </a:r>
            <a:r>
              <a:rPr lang="en-US" sz="2400" err="1">
                <a:solidFill>
                  <a:srgbClr val="292827"/>
                </a:solidFill>
                <a:latin typeface="az_ea_font"/>
              </a:rPr>
              <a:t>sql</a:t>
            </a:r>
            <a:r>
              <a:rPr lang="en-US" sz="2400">
                <a:solidFill>
                  <a:srgbClr val="292827"/>
                </a:solidFill>
                <a:latin typeface="az_ea_font"/>
              </a:rPr>
              <a:t> server using Azure data studio and R.</a:t>
            </a:r>
            <a:endParaRPr lang="en-US" sz="2400"/>
          </a:p>
          <a:p>
            <a:endParaRPr lang="en-US"/>
          </a:p>
        </p:txBody>
      </p:sp>
      <p:pic>
        <p:nvPicPr>
          <p:cNvPr id="5" name="Picture 4" descr="A blue cylinder with white text and a calendar and a shield&#10;&#10;Description automatically generated">
            <a:extLst>
              <a:ext uri="{FF2B5EF4-FFF2-40B4-BE49-F238E27FC236}">
                <a16:creationId xmlns:a16="http://schemas.microsoft.com/office/drawing/2014/main" id="{E5F47DAE-A516-497F-66E9-FBB814902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805" y="230981"/>
            <a:ext cx="1310382" cy="13255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A969C6-2B02-9610-6029-8FE08C083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95" y="3248403"/>
            <a:ext cx="6908800" cy="33305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6275B6-7D33-06F2-4ABB-143E03D47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995" y="4425315"/>
            <a:ext cx="4902200" cy="22436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6497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A77E-EADF-D073-4878-B7A9411F1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Relational Database Tables using Azure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EC1A0-F03E-E375-DEC5-459B99653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2373"/>
            <a:ext cx="10515600" cy="4722813"/>
          </a:xfrm>
        </p:spPr>
        <p:txBody>
          <a:bodyPr/>
          <a:lstStyle/>
          <a:p>
            <a:r>
              <a:rPr lang="en-US" sz="2400"/>
              <a:t>For data ingested using Azure Data Factory, the landing tables are named as “</a:t>
            </a:r>
            <a:r>
              <a:rPr lang="en-US" sz="2400" err="1"/>
              <a:t>init</a:t>
            </a:r>
            <a:r>
              <a:rPr lang="en-US" sz="2400"/>
              <a:t>_&lt;</a:t>
            </a:r>
            <a:r>
              <a:rPr lang="en-US" sz="2400" err="1"/>
              <a:t>file_name</a:t>
            </a:r>
            <a:r>
              <a:rPr lang="en-US" sz="2400"/>
              <a:t>&gt;.</a:t>
            </a:r>
          </a:p>
          <a:p>
            <a:r>
              <a:rPr lang="en-US" sz="2400"/>
              <a:t>Relational tables are created with key constraints and appropriate data types as per the ER Diagram.</a:t>
            </a:r>
            <a:endParaRPr lang="en-US"/>
          </a:p>
        </p:txBody>
      </p:sp>
      <p:pic>
        <p:nvPicPr>
          <p:cNvPr id="5" name="Picture 4" descr="A blue cylinder with white text and a calendar and a shield&#10;&#10;Description automatically generated">
            <a:extLst>
              <a:ext uri="{FF2B5EF4-FFF2-40B4-BE49-F238E27FC236}">
                <a16:creationId xmlns:a16="http://schemas.microsoft.com/office/drawing/2014/main" id="{E5F47DAE-A516-497F-66E9-FBB814902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609" y="365124"/>
            <a:ext cx="1310382" cy="1325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6EA361-C0D4-0C72-1DAA-7C3513B1C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87" y="3575844"/>
            <a:ext cx="2447925" cy="2028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14FDF2AF-E931-A49B-D568-B62DF52E10B1}"/>
              </a:ext>
            </a:extLst>
          </p:cNvPr>
          <p:cNvSpPr/>
          <p:nvPr/>
        </p:nvSpPr>
        <p:spPr>
          <a:xfrm>
            <a:off x="5632450" y="4159250"/>
            <a:ext cx="1231900" cy="70485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37C7F7-D750-0AA0-3740-0E72468A8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073" y="3429000"/>
            <a:ext cx="1857375" cy="1600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16A8A8-C703-4FA4-6979-598D2F97D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073" y="5037931"/>
            <a:ext cx="1857375" cy="577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4369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A77E-EADF-D073-4878-B7A9411F1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32" y="299117"/>
            <a:ext cx="6016351" cy="1018035"/>
          </a:xfrm>
        </p:spPr>
        <p:txBody>
          <a:bodyPr>
            <a:normAutofit fontScale="90000"/>
          </a:bodyPr>
          <a:lstStyle/>
          <a:p>
            <a:r>
              <a:rPr lang="en-US"/>
              <a:t>Relational Table Creation and Data Insertion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0E9F614-5ECA-CEC4-A0F4-24E9CE7AD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317" y="3073399"/>
            <a:ext cx="8404155" cy="3558251"/>
          </a:xfrm>
        </p:spPr>
      </p:pic>
      <p:pic>
        <p:nvPicPr>
          <p:cNvPr id="5" name="Picture 4" descr="A blue cylinder with white text and a calendar and a shield&#10;&#10;Description automatically generated">
            <a:extLst>
              <a:ext uri="{FF2B5EF4-FFF2-40B4-BE49-F238E27FC236}">
                <a16:creationId xmlns:a16="http://schemas.microsoft.com/office/drawing/2014/main" id="{E5F47DAE-A516-497F-66E9-FBB814902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09" y="5233319"/>
            <a:ext cx="1310382" cy="1325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839C31-2D96-013B-E3FB-AFC4E1E2E337}"/>
              </a:ext>
            </a:extLst>
          </p:cNvPr>
          <p:cNvSpPr txBox="1"/>
          <p:nvPr/>
        </p:nvSpPr>
        <p:spPr>
          <a:xfrm>
            <a:off x="901700" y="1619250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Table are created with Primary Keys and Foreign keys using create table statements.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Data is inserted into the table from corresponding landing table with appropriate foreign key table lookup.</a:t>
            </a:r>
          </a:p>
        </p:txBody>
      </p:sp>
    </p:spTree>
    <p:extLst>
      <p:ext uri="{BB962C8B-B14F-4D97-AF65-F5344CB8AC3E}">
        <p14:creationId xmlns:p14="http://schemas.microsoft.com/office/powerpoint/2010/main" val="1391238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AFAA-F42D-EFF6-7792-8F941785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67" y="542049"/>
            <a:ext cx="8544964" cy="1733317"/>
          </a:xfrm>
        </p:spPr>
        <p:txBody>
          <a:bodyPr>
            <a:normAutofit/>
          </a:bodyPr>
          <a:lstStyle/>
          <a:p>
            <a:r>
              <a:rPr lang="en-US"/>
              <a:t>MACHINE LEARNING</a:t>
            </a:r>
            <a:br>
              <a:rPr lang="en-US"/>
            </a:br>
            <a:r>
              <a:rPr lang="en-US"/>
              <a:t>THE FORMULA FOR SUCCESS!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C5FFE-DDC7-984D-67AD-2A490D3A3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403" y="2156494"/>
            <a:ext cx="2604772" cy="824832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Todd Garner</a:t>
            </a:r>
          </a:p>
        </p:txBody>
      </p:sp>
    </p:spTree>
    <p:extLst>
      <p:ext uri="{BB962C8B-B14F-4D97-AF65-F5344CB8AC3E}">
        <p14:creationId xmlns:p14="http://schemas.microsoft.com/office/powerpoint/2010/main" val="2286003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41C67-BF56-CA3F-13A7-00350BFCC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85" y="3189767"/>
            <a:ext cx="10994760" cy="31815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b="0" i="0">
                <a:effectLst/>
                <a:latin typeface="Söhne"/>
              </a:rPr>
              <a:t>Why Azure Machine </a:t>
            </a:r>
            <a:r>
              <a:rPr lang="en-US" sz="6600">
                <a:latin typeface="Söhne"/>
              </a:rPr>
              <a:t>L</a:t>
            </a:r>
            <a:r>
              <a:rPr lang="en-US" sz="6600" b="0" i="0">
                <a:effectLst/>
                <a:latin typeface="Söhne"/>
              </a:rPr>
              <a:t>earning?</a:t>
            </a:r>
            <a:endParaRPr lang="en-US" sz="6600"/>
          </a:p>
        </p:txBody>
      </p:sp>
    </p:spTree>
    <p:extLst>
      <p:ext uri="{BB962C8B-B14F-4D97-AF65-F5344CB8AC3E}">
        <p14:creationId xmlns:p14="http://schemas.microsoft.com/office/powerpoint/2010/main" val="872636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90563-7E12-C4F4-3FFD-5308D1841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9" y="299117"/>
            <a:ext cx="5979042" cy="101803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0">
                <a:effectLst/>
                <a:latin typeface="Söhne"/>
              </a:rPr>
              <a:t>Introduction and Problem Statement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946B0-73D9-6265-6790-78B176A3A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391"/>
            <a:ext cx="10515600" cy="453648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Söhne"/>
              </a:rPr>
              <a:t>11 independent variables from Spotify, one response variable (popularity).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>
              <a:effectLst/>
              <a:latin typeface="Söhne"/>
            </a:endParaRPr>
          </a:p>
          <a:p>
            <a:pPr marL="0" indent="0" algn="l">
              <a:buNone/>
            </a:pPr>
            <a:endParaRPr lang="en-US" b="0" i="0">
              <a:effectLst/>
              <a:latin typeface="Söhne"/>
            </a:endParaRP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8CFFE-2C72-5883-9086-A81AAEB6F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31" y="3429000"/>
            <a:ext cx="10875530" cy="26641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5026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AFAA-F42D-EFF6-7792-8F941785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67" y="542049"/>
            <a:ext cx="8544964" cy="1063467"/>
          </a:xfrm>
        </p:spPr>
        <p:txBody>
          <a:bodyPr>
            <a:normAutofit/>
          </a:bodyPr>
          <a:lstStyle/>
          <a:p>
            <a:r>
              <a:rPr lang="en-US"/>
              <a:t>Presentation Journey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C5FFE-DDC7-984D-67AD-2A490D3A3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976" y="1679944"/>
            <a:ext cx="7612911" cy="4465675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R Shiny Application - </a:t>
            </a:r>
            <a:r>
              <a:rPr lang="en-US" err="1">
                <a:solidFill>
                  <a:schemeClr val="bg1"/>
                </a:solidFill>
              </a:rPr>
              <a:t>Haitie</a:t>
            </a:r>
            <a:endParaRPr lang="en-US">
              <a:solidFill>
                <a:schemeClr val="bg1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ETL  - Mai</a:t>
            </a:r>
          </a:p>
          <a:p>
            <a:pPr marL="742950" indent="-74295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Azure Database – </a:t>
            </a:r>
            <a:r>
              <a:rPr lang="en-US" err="1">
                <a:solidFill>
                  <a:schemeClr val="bg1"/>
                </a:solidFill>
              </a:rPr>
              <a:t>Lijo</a:t>
            </a:r>
            <a:endParaRPr lang="en-US">
              <a:solidFill>
                <a:schemeClr val="bg1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Azure Machine Learning – Todd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Guided by Lani</a:t>
            </a:r>
          </a:p>
        </p:txBody>
      </p:sp>
    </p:spTree>
    <p:extLst>
      <p:ext uri="{BB962C8B-B14F-4D97-AF65-F5344CB8AC3E}">
        <p14:creationId xmlns:p14="http://schemas.microsoft.com/office/powerpoint/2010/main" val="654152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082964-810D-810C-D051-ECF48D594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79" y="3960865"/>
            <a:ext cx="4829849" cy="145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731A-0AD9-FF66-76BE-83B009AE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237617"/>
          </a:xfrm>
        </p:spPr>
        <p:txBody>
          <a:bodyPr anchor="b">
            <a:normAutofit/>
          </a:bodyPr>
          <a:lstStyle/>
          <a:p>
            <a:r>
              <a:rPr lang="en-US" sz="3400" b="1" i="0">
                <a:effectLst/>
                <a:latin typeface="Söhne"/>
              </a:rPr>
              <a:t>Methodology and Solution</a:t>
            </a:r>
            <a:endParaRPr lang="en-US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CF337-F804-63C9-1DB2-41D02E0B7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279" y="1945758"/>
            <a:ext cx="4243589" cy="192449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u="sng"/>
              <a:t>Derived Linear Regression Equation</a:t>
            </a:r>
          </a:p>
          <a:p>
            <a:pPr marL="0" indent="0">
              <a:buNone/>
            </a:pPr>
            <a:r>
              <a:rPr lang="en-US" sz="1500" b="1"/>
              <a:t>Popularity</a:t>
            </a:r>
            <a:r>
              <a:rPr lang="en-US" sz="1500"/>
              <a:t> = 61.3331 + (3.93X10</a:t>
            </a:r>
            <a:r>
              <a:rPr lang="en-US" sz="1500" baseline="30000"/>
              <a:t>-7</a:t>
            </a:r>
            <a:r>
              <a:rPr lang="en-US" sz="1500"/>
              <a:t>)×</a:t>
            </a:r>
            <a:r>
              <a:rPr lang="en-US" sz="1500" b="1"/>
              <a:t>Followers</a:t>
            </a:r>
            <a:r>
              <a:rPr lang="en-US" sz="1500"/>
              <a:t> + (11.5315)×</a:t>
            </a:r>
            <a:r>
              <a:rPr lang="en-US" sz="1500" b="1"/>
              <a:t>Danceability </a:t>
            </a:r>
            <a:r>
              <a:rPr lang="en-US" sz="1500"/>
              <a:t>– (0.0847)×</a:t>
            </a:r>
            <a:r>
              <a:rPr lang="en-US" sz="1500" b="1"/>
              <a:t>Loudness</a:t>
            </a:r>
            <a:r>
              <a:rPr lang="en-US" sz="1500"/>
              <a:t> – (1.5251)×</a:t>
            </a:r>
            <a:r>
              <a:rPr lang="en-US" sz="1500" b="1"/>
              <a:t>Mode</a:t>
            </a:r>
            <a:r>
              <a:rPr lang="en-US" sz="1500"/>
              <a:t> + (12.5477)×</a:t>
            </a:r>
            <a:r>
              <a:rPr lang="en-US" sz="1500" b="1" err="1"/>
              <a:t>Speechiness</a:t>
            </a:r>
            <a:r>
              <a:rPr lang="en-US" sz="1500"/>
              <a:t> – (2.2467)×</a:t>
            </a:r>
            <a:r>
              <a:rPr lang="en-US" sz="1500" b="1" err="1"/>
              <a:t>Acousticness</a:t>
            </a:r>
            <a:r>
              <a:rPr lang="en-US" sz="1500"/>
              <a:t> + (0.1258)×</a:t>
            </a:r>
            <a:r>
              <a:rPr lang="en-US" sz="1500" b="1"/>
              <a:t>Liveness</a:t>
            </a:r>
            <a:r>
              <a:rPr lang="en-US" sz="1500"/>
              <a:t> – (6.2922)×</a:t>
            </a:r>
            <a:r>
              <a:rPr lang="en-US" sz="1500" b="1"/>
              <a:t>Valence</a:t>
            </a:r>
            <a:r>
              <a:rPr lang="en-US" sz="1500"/>
              <a:t> + (0.0101)×</a:t>
            </a:r>
            <a:r>
              <a:rPr lang="en-US" sz="1500" b="1"/>
              <a:t>Tempo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11878-2815-5366-457B-A039869EC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043" y="180453"/>
            <a:ext cx="7861754" cy="64967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073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2D655-A9DC-3940-9D3C-F96F3B1E7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3" y="214711"/>
            <a:ext cx="6400800" cy="1018035"/>
          </a:xfrm>
        </p:spPr>
        <p:txBody>
          <a:bodyPr>
            <a:normAutofit fontScale="90000"/>
          </a:bodyPr>
          <a:lstStyle/>
          <a:p>
            <a:r>
              <a:rPr lang="en-US"/>
              <a:t>VS Code – Python –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224F6-ADBF-8B9A-E4DB-407295315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 sz="2800"/>
              <a:t>Finally, I used VS Code and wrote a Python script and obtained a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858A5-33C5-9622-6D53-2C252F4AC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9103"/>
            <a:ext cx="12192000" cy="41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57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3A44F-8D35-692C-E714-B6D2D69F2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51" y="158549"/>
            <a:ext cx="586308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0">
                <a:effectLst/>
                <a:latin typeface="Söhne"/>
              </a:rPr>
              <a:t>Results and Application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AE653D-24CD-8BF7-1FD2-D35E77C64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22" y="2180360"/>
            <a:ext cx="3373480" cy="3823277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272EB00-B6BA-863A-1AF4-4E093E6523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8601969"/>
              </p:ext>
            </p:extLst>
          </p:nvPr>
        </p:nvGraphicFramePr>
        <p:xfrm>
          <a:off x="4114974" y="1702191"/>
          <a:ext cx="7744092" cy="50535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56674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90563-7E12-C4F4-3FFD-5308D1841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9" y="299117"/>
            <a:ext cx="5979042" cy="101803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0">
                <a:effectLst/>
                <a:latin typeface="Söhne"/>
              </a:rPr>
              <a:t>Introduction and Problem Statement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946B0-73D9-6265-6790-78B176A3A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391"/>
            <a:ext cx="10515600" cy="453648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>
                <a:effectLst/>
                <a:latin typeface="Söhne"/>
              </a:rPr>
              <a:t>9 independent variables from Spotify, one response variable (popularity), plus predicted popularity</a:t>
            </a:r>
            <a:r>
              <a:rPr lang="en-US" b="0" i="0"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>
              <a:effectLst/>
              <a:latin typeface="Söhne"/>
            </a:endParaRPr>
          </a:p>
          <a:p>
            <a:pPr marL="0" indent="0" algn="l">
              <a:buNone/>
            </a:pPr>
            <a:endParaRPr lang="en-US" b="0" i="0">
              <a:effectLst/>
              <a:latin typeface="Söhne"/>
            </a:endParaRP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3C8F9A-9B58-8DBB-FDDE-2ADD03113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64" y="3231472"/>
            <a:ext cx="10494883" cy="30716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2531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33AAD-BE43-FB0D-F55A-13208B980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5" y="116958"/>
            <a:ext cx="6379534" cy="1424763"/>
          </a:xfrm>
        </p:spPr>
        <p:txBody>
          <a:bodyPr>
            <a:normAutofit/>
          </a:bodyPr>
          <a:lstStyle/>
          <a:p>
            <a:pPr algn="ctr"/>
            <a:r>
              <a:rPr lang="en-US" b="1" i="0">
                <a:effectLst/>
                <a:latin typeface="Söhne"/>
              </a:rPr>
              <a:t>Phase 2: Enhancemen</a:t>
            </a:r>
            <a:r>
              <a:rPr lang="en-US" b="1">
                <a:effectLst/>
                <a:latin typeface="Söhne"/>
              </a:rPr>
              <a:t>ts</a:t>
            </a:r>
            <a:endParaRPr lang="en-US"/>
          </a:p>
        </p:txBody>
      </p:sp>
      <p:pic>
        <p:nvPicPr>
          <p:cNvPr id="4" name="Content Placeholder 3" descr="A screenshot of a chat&#10;&#10;Description automatically generated">
            <a:extLst>
              <a:ext uri="{FF2B5EF4-FFF2-40B4-BE49-F238E27FC236}">
                <a16:creationId xmlns:a16="http://schemas.microsoft.com/office/drawing/2014/main" id="{21382E9A-4D91-7AC1-3EED-E2F2955A2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994" y="1892030"/>
            <a:ext cx="7660011" cy="46767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8875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orange speech bubble with a black background&#10;&#10;Description automatically generated">
            <a:extLst>
              <a:ext uri="{FF2B5EF4-FFF2-40B4-BE49-F238E27FC236}">
                <a16:creationId xmlns:a16="http://schemas.microsoft.com/office/drawing/2014/main" id="{EC87EE1F-4676-8471-FA3C-D888A1179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11142" y="1575109"/>
            <a:ext cx="5347358" cy="4387575"/>
          </a:xfrm>
          <a:prstGeom prst="rect">
            <a:avLst/>
          </a:prstGeom>
        </p:spPr>
      </p:pic>
      <p:pic>
        <p:nvPicPr>
          <p:cNvPr id="25" name="Picture 24" descr="A blue speech bubble with a shadow&#10;&#10;Description automatically generated">
            <a:extLst>
              <a:ext uri="{FF2B5EF4-FFF2-40B4-BE49-F238E27FC236}">
                <a16:creationId xmlns:a16="http://schemas.microsoft.com/office/drawing/2014/main" id="{175BECFF-9EEF-2EF2-BD2B-4B49583A0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70073" y="1843885"/>
            <a:ext cx="5223110" cy="4285628"/>
          </a:xfrm>
          <a:prstGeom prst="rect">
            <a:avLst/>
          </a:prstGeom>
        </p:spPr>
      </p:pic>
      <p:pic>
        <p:nvPicPr>
          <p:cNvPr id="39" name="Picture 38" descr="A person with a mustache and a gold watch&#10;&#10;Description automatically generated">
            <a:extLst>
              <a:ext uri="{FF2B5EF4-FFF2-40B4-BE49-F238E27FC236}">
                <a16:creationId xmlns:a16="http://schemas.microsoft.com/office/drawing/2014/main" id="{6A74D8F7-32CD-0650-04CE-A471382182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138" y="4954932"/>
            <a:ext cx="2197845" cy="1925731"/>
          </a:xfrm>
          <a:prstGeom prst="rect">
            <a:avLst/>
          </a:prstGeom>
        </p:spPr>
      </p:pic>
      <p:pic>
        <p:nvPicPr>
          <p:cNvPr id="34" name="Picture 33" descr="A person smiling with question marks&#10;&#10;Description automatically generated">
            <a:extLst>
              <a:ext uri="{FF2B5EF4-FFF2-40B4-BE49-F238E27FC236}">
                <a16:creationId xmlns:a16="http://schemas.microsoft.com/office/drawing/2014/main" id="{C85F19A1-48EF-2B73-1029-957D8C2D13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6920" y="4781862"/>
            <a:ext cx="2185408" cy="207613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5BB02BC-27A8-CEE6-3587-D3C564D29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556537-560E-9181-D8B0-F4BD9F033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03463" y="2582862"/>
            <a:ext cx="3672590" cy="23720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tx1"/>
                </a:solidFill>
                <a:cs typeface="Calibri"/>
              </a:rPr>
              <a:t>Is there a different way to load your data to the database? </a:t>
            </a:r>
          </a:p>
          <a:p>
            <a:pPr marL="0" indent="0">
              <a:buNone/>
            </a:pPr>
            <a:endParaRPr lang="en-US" sz="3700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endParaRPr lang="en-US" sz="3700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endParaRPr lang="en-US" sz="3700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endParaRPr lang="en-US" sz="3700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endParaRPr lang="en-US" sz="3700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endParaRPr lang="en-US" sz="3700">
              <a:solidFill>
                <a:schemeClr val="tx1"/>
              </a:solidFill>
              <a:cs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CE0271A-8566-C6A1-CE2C-6AE15D3F38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74371" y="2264079"/>
            <a:ext cx="3191419" cy="30096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>
                <a:cs typeface="Calibri"/>
              </a:rPr>
              <a:t> Yes! We can use ODBC Driver 17 for </a:t>
            </a:r>
            <a:r>
              <a:rPr lang="en-US" sz="2800" err="1">
                <a:cs typeface="Calibri"/>
              </a:rPr>
              <a:t>Sql</a:t>
            </a:r>
            <a:r>
              <a:rPr lang="en-US" sz="2800">
                <a:cs typeface="Calibri"/>
              </a:rPr>
              <a:t> Server. </a:t>
            </a:r>
          </a:p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D563E3-2898-3CFA-C2F7-0B405DB3DF6E}"/>
              </a:ext>
            </a:extLst>
          </p:cNvPr>
          <p:cNvSpPr txBox="1"/>
          <p:nvPr/>
        </p:nvSpPr>
        <p:spPr>
          <a:xfrm>
            <a:off x="2788171" y="8219062"/>
            <a:ext cx="7772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en.wikipedia.org/wiki/File:Chat_bubble_1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9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24394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49467B-C7DE-0131-A8D0-9100969A94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359" y="4248224"/>
            <a:ext cx="10373033" cy="1956613"/>
          </a:xfrm>
        </p:spPr>
        <p:txBody>
          <a:bodyPr>
            <a:normAutofit/>
          </a:bodyPr>
          <a:lstStyle/>
          <a:p>
            <a:br>
              <a:rPr lang="en-US"/>
            </a:br>
            <a:r>
              <a:rPr lang="en-US">
                <a:cs typeface="Calibri"/>
              </a:rPr>
              <a:t>The End!</a:t>
            </a:r>
          </a:p>
        </p:txBody>
      </p:sp>
    </p:spTree>
    <p:extLst>
      <p:ext uri="{BB962C8B-B14F-4D97-AF65-F5344CB8AC3E}">
        <p14:creationId xmlns:p14="http://schemas.microsoft.com/office/powerpoint/2010/main" val="3515571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6973A-3E88-C8BC-19BB-950DCF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0FD3E-24B3-1D7E-C9D9-2BBEE6902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74" y="1524001"/>
            <a:ext cx="9537895" cy="47273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6565" indent="-456565"/>
            <a:r>
              <a:rPr lang="en-US" sz="3700">
                <a:hlinkClick r:id="rId2"/>
              </a:rPr>
              <a:t>Azure Rhythm Application | Landing Page</a:t>
            </a:r>
            <a:endParaRPr lang="en-US" sz="3700">
              <a:cs typeface="Calibri"/>
            </a:endParaRPr>
          </a:p>
          <a:p>
            <a:pPr marL="456565" indent="-456565"/>
            <a:r>
              <a:rPr lang="en-US" sz="3700">
                <a:ea typeface="+mn-lt"/>
                <a:cs typeface="+mn-lt"/>
                <a:hlinkClick r:id="rId3"/>
              </a:rPr>
              <a:t>Rshiny App Break Down</a:t>
            </a:r>
            <a:r>
              <a:rPr lang="en-US" sz="3700">
                <a:ea typeface="+mn-lt"/>
                <a:cs typeface="+mn-lt"/>
              </a:rPr>
              <a:t> </a:t>
            </a:r>
          </a:p>
          <a:p>
            <a:pPr marL="456565" indent="-456565"/>
            <a:r>
              <a:rPr lang="en-US" sz="3700">
                <a:hlinkClick r:id="rId4"/>
              </a:rPr>
              <a:t>Coursera Machine Learning</a:t>
            </a:r>
            <a:endParaRPr lang="en-US" sz="37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3416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AE130A-46F3-B64A-A451-C1418F709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29C41A-556A-B90F-E243-752CFFDA9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400" err="1">
                <a:solidFill>
                  <a:schemeClr val="bg1"/>
                </a:solidFill>
              </a:rPr>
              <a:t>Haitie</a:t>
            </a:r>
            <a:r>
              <a:rPr lang="en-US" sz="3400">
                <a:solidFill>
                  <a:schemeClr val="bg1"/>
                </a:solidFill>
              </a:rPr>
              <a:t> Liu - </a:t>
            </a:r>
            <a:r>
              <a:rPr lang="en-US" sz="3400">
                <a:hlinkClick r:id="rId2"/>
              </a:rPr>
              <a:t>haitiel@mail.smu.edu</a:t>
            </a:r>
            <a:endParaRPr lang="en-US" sz="3400"/>
          </a:p>
          <a:p>
            <a:pPr marL="0" indent="0">
              <a:buNone/>
            </a:pPr>
            <a:r>
              <a:rPr lang="en-US" sz="3400">
                <a:solidFill>
                  <a:schemeClr val="bg1"/>
                </a:solidFill>
              </a:rPr>
              <a:t>Mai Dang - </a:t>
            </a:r>
            <a:r>
              <a:rPr lang="en-US" sz="3400" b="0" i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3"/>
              </a:rPr>
              <a:t>maid@mail.smu.edu</a:t>
            </a:r>
            <a:endParaRPr lang="en-US" sz="34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3400" b="0" i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Lijo</a:t>
            </a:r>
            <a:r>
              <a:rPr lang="en-US" sz="3400" b="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Jacob - </a:t>
            </a:r>
            <a:r>
              <a:rPr lang="en-US" sz="3400" b="0" i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4"/>
              </a:rPr>
              <a:t>lijoj@mail.smu.edu</a:t>
            </a:r>
            <a:endParaRPr lang="en-US" sz="34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3400">
                <a:solidFill>
                  <a:schemeClr val="bg1"/>
                </a:solidFill>
                <a:latin typeface="Calibri" panose="020F0502020204030204" pitchFamily="34" charset="0"/>
              </a:rPr>
              <a:t>Todd Garner - </a:t>
            </a:r>
            <a:r>
              <a:rPr lang="en-US" sz="3400" b="0" i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5"/>
              </a:rPr>
              <a:t>toddg@mail.smu.edu</a:t>
            </a:r>
            <a:endParaRPr lang="en-US" sz="34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3400" b="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Lani Lewis </a:t>
            </a:r>
            <a:r>
              <a:rPr lang="en-US" sz="3400">
                <a:solidFill>
                  <a:schemeClr val="bg1"/>
                </a:solidFill>
                <a:latin typeface="Calibri" panose="020F0502020204030204" pitchFamily="34" charset="0"/>
              </a:rPr>
              <a:t>- </a:t>
            </a:r>
            <a:r>
              <a:rPr lang="en-US" sz="3400" b="0" i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6"/>
              </a:rPr>
              <a:t>lanil@mail.smu.edu</a:t>
            </a:r>
            <a:endParaRPr lang="en-US" sz="34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3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34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49467B-C7DE-0131-A8D0-9100969A94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359" y="4248224"/>
            <a:ext cx="10373033" cy="1956613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48539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AFAA-F42D-EFF6-7792-8F941785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67" y="542049"/>
            <a:ext cx="8544964" cy="1733317"/>
          </a:xfrm>
        </p:spPr>
        <p:txBody>
          <a:bodyPr>
            <a:normAutofit/>
          </a:bodyPr>
          <a:lstStyle/>
          <a:p>
            <a:r>
              <a:rPr lang="en-US"/>
              <a:t>Azure Rhythm</a:t>
            </a:r>
            <a:br>
              <a:rPr lang="en-US"/>
            </a:br>
            <a:r>
              <a:rPr lang="en-US" sz="3600"/>
              <a:t>R Shiny Application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C5FFE-DDC7-984D-67AD-2A490D3A3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341" y="2156494"/>
            <a:ext cx="2475834" cy="824832"/>
          </a:xfrm>
        </p:spPr>
        <p:txBody>
          <a:bodyPr/>
          <a:lstStyle/>
          <a:p>
            <a:pPr marL="0" indent="0">
              <a:buNone/>
            </a:pPr>
            <a:r>
              <a:rPr lang="en-US" err="1">
                <a:solidFill>
                  <a:schemeClr val="bg1"/>
                </a:solidFill>
              </a:rPr>
              <a:t>Haitie</a:t>
            </a:r>
            <a:r>
              <a:rPr lang="en-US">
                <a:solidFill>
                  <a:schemeClr val="bg1"/>
                </a:solidFill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1672147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0C3AF0F-DADF-BB8A-A208-24D957BF8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80" y="2683714"/>
            <a:ext cx="8856920" cy="416543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21AC38B-4C05-1381-45A6-23222A666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Azure Rhythm</a:t>
            </a:r>
            <a:br>
              <a:rPr lang="en-US"/>
            </a:br>
            <a:r>
              <a:rPr lang="en-US" sz="2600"/>
              <a:t>R Shiny Application</a:t>
            </a:r>
          </a:p>
        </p:txBody>
      </p:sp>
      <p:pic>
        <p:nvPicPr>
          <p:cNvPr id="11" name="Picture 10" descr="A person with headphones and a record player&#10;&#10;Description automatically generated">
            <a:extLst>
              <a:ext uri="{FF2B5EF4-FFF2-40B4-BE49-F238E27FC236}">
                <a16:creationId xmlns:a16="http://schemas.microsoft.com/office/drawing/2014/main" id="{FD3E16BB-88A6-359E-27E2-4C040187B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82519" y="1891984"/>
            <a:ext cx="4819544" cy="481954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27288EE-88C5-B7F6-144A-6B077985C75E}"/>
              </a:ext>
            </a:extLst>
          </p:cNvPr>
          <p:cNvSpPr/>
          <p:nvPr/>
        </p:nvSpPr>
        <p:spPr>
          <a:xfrm>
            <a:off x="287080" y="1988289"/>
            <a:ext cx="4369981" cy="1573618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u="sng" strike="noStrike">
                <a:solidFill>
                  <a:srgbClr val="0563C1"/>
                </a:solidFill>
                <a:effectLst/>
                <a:latin typeface="-apple-system"/>
                <a:hlinkClick r:id="rId5"/>
              </a:rPr>
              <a:t>https://azrhythmwebapp.azurewebsites.net/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12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B916E-5245-F264-E213-F24E88A61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of our R Shiny </a:t>
            </a:r>
            <a:r>
              <a:rPr lang="en-US" dirty="0">
                <a:solidFill>
                  <a:schemeClr val="bg1"/>
                </a:solidFill>
              </a:rPr>
              <a:t>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287E4-614A-E2A3-2A37-D1666C1BF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914" y="1763981"/>
            <a:ext cx="7048171" cy="499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65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85558-5E8A-A472-9CB8-7100927B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of our </a:t>
            </a:r>
            <a:r>
              <a:rPr lang="en-US" dirty="0" err="1"/>
              <a:t>ShinyApp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6255D-5F7F-A6A6-5557-0DF120587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446678"/>
            <a:ext cx="12192000" cy="541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76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8D522-5960-8D8B-AA68-6404AEC5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– R Shiny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8F92E-262A-B287-C31C-34F69585F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490" y="1632296"/>
            <a:ext cx="7671020" cy="522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96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2D20A-25EE-1821-B974-8D6A97166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– R Shiny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06495-22A6-BBAC-D934-7DC8DD43F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6969"/>
            <a:ext cx="12192000" cy="516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57031"/>
      </p:ext>
    </p:extLst>
  </p:cSld>
  <p:clrMapOvr>
    <a:masterClrMapping/>
  </p:clrMapOvr>
</p:sld>
</file>

<file path=ppt/theme/theme1.xml><?xml version="1.0" encoding="utf-8"?>
<a:theme xmlns:a="http://schemas.openxmlformats.org/drawingml/2006/main" name="DJ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J" id="{0BA26DC2-F597-40F9-96E9-575B26A09D0A}" vid="{D4479606-04EC-4959-8386-F27A24089F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B60804BFA73242ABA2CFABB23324A0" ma:contentTypeVersion="5" ma:contentTypeDescription="Create a new document." ma:contentTypeScope="" ma:versionID="36a18d9f0d9ba6deab2dac895f4717b5">
  <xsd:schema xmlns:xsd="http://www.w3.org/2001/XMLSchema" xmlns:xs="http://www.w3.org/2001/XMLSchema" xmlns:p="http://schemas.microsoft.com/office/2006/metadata/properties" xmlns:ns2="9f9e3182-91d3-4092-9115-52d445ba002d" xmlns:ns3="b2d77367-3332-4f59-8ba7-9b3356878253" targetNamespace="http://schemas.microsoft.com/office/2006/metadata/properties" ma:root="true" ma:fieldsID="acc8add28c18384b1edd92e29041d88b" ns2:_="" ns3:_="">
    <xsd:import namespace="9f9e3182-91d3-4092-9115-52d445ba002d"/>
    <xsd:import namespace="b2d77367-3332-4f59-8ba7-9b33568782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9e3182-91d3-4092-9115-52d445ba00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d77367-3332-4f59-8ba7-9b3356878253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977F40-DF5C-475C-98BC-99C236676FA8}">
  <ds:schemaRefs>
    <ds:schemaRef ds:uri="9f9e3182-91d3-4092-9115-52d445ba002d"/>
    <ds:schemaRef ds:uri="b2d77367-3332-4f59-8ba7-9b335687825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3B2E6E0-FE11-46D4-80FB-D0362B062D88}">
  <ds:schemaRefs>
    <ds:schemaRef ds:uri="9f9e3182-91d3-4092-9115-52d445ba002d"/>
    <ds:schemaRef ds:uri="b2d77367-3332-4f59-8ba7-9b335687825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63B626A-E213-4599-86CF-802F5118AE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DJ</Template>
  <TotalTime>1578</TotalTime>
  <Words>781</Words>
  <Application>Microsoft Office PowerPoint</Application>
  <PresentationFormat>Widescreen</PresentationFormat>
  <Paragraphs>160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-apple-system</vt:lpstr>
      <vt:lpstr>Arial</vt:lpstr>
      <vt:lpstr>az_ea_font</vt:lpstr>
      <vt:lpstr>Calibri</vt:lpstr>
      <vt:lpstr>Söhne</vt:lpstr>
      <vt:lpstr>DJ</vt:lpstr>
      <vt:lpstr>Azure Rhythm</vt:lpstr>
      <vt:lpstr>The Idea…</vt:lpstr>
      <vt:lpstr>Presentation Journey</vt:lpstr>
      <vt:lpstr>Azure Rhythm R Shiny Application</vt:lpstr>
      <vt:lpstr>Azure Rhythm R Shiny Application</vt:lpstr>
      <vt:lpstr>Screenshots of our R Shiny App</vt:lpstr>
      <vt:lpstr>Screenshots of our ShinyApp</vt:lpstr>
      <vt:lpstr>Screenshots – R Shiny App</vt:lpstr>
      <vt:lpstr>Screenshots – R Shiny App</vt:lpstr>
      <vt:lpstr>Screenshots – R Shiny App</vt:lpstr>
      <vt:lpstr>Screenshots – R Shiny App</vt:lpstr>
      <vt:lpstr>Extract, Transfer, Load (ETL) Python</vt:lpstr>
      <vt:lpstr>ETL</vt:lpstr>
      <vt:lpstr>Extract</vt:lpstr>
      <vt:lpstr>Extract </vt:lpstr>
      <vt:lpstr>ETL</vt:lpstr>
      <vt:lpstr>Transform </vt:lpstr>
      <vt:lpstr>ETL</vt:lpstr>
      <vt:lpstr>ERD</vt:lpstr>
      <vt:lpstr>Azure Database</vt:lpstr>
      <vt:lpstr>PowerPoint Presentation</vt:lpstr>
      <vt:lpstr>Azure Setup &amp; Data Migration to Azure</vt:lpstr>
      <vt:lpstr>Data Ingestion to Azure SQL</vt:lpstr>
      <vt:lpstr>Azure SQL Setup</vt:lpstr>
      <vt:lpstr>Relational Database Tables using Azure SQL</vt:lpstr>
      <vt:lpstr>Relational Table Creation and Data Insertion</vt:lpstr>
      <vt:lpstr>MACHINE LEARNING THE FORMULA FOR SUCCESS!</vt:lpstr>
      <vt:lpstr>PowerPoint Presentation</vt:lpstr>
      <vt:lpstr>Introduction and Problem Statement</vt:lpstr>
      <vt:lpstr>Methodology and Solution</vt:lpstr>
      <vt:lpstr>VS Code – Python – Linear Regression</vt:lpstr>
      <vt:lpstr>Results and Application</vt:lpstr>
      <vt:lpstr>Introduction and Problem Statement</vt:lpstr>
      <vt:lpstr>Phase 2: Enhancements</vt:lpstr>
      <vt:lpstr>Limitations</vt:lpstr>
      <vt:lpstr> The End!</vt:lpstr>
      <vt:lpstr>Links </vt:lpstr>
      <vt:lpstr>Contacts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Rhythm</dc:title>
  <dc:creator>Lani Lewis</dc:creator>
  <cp:lastModifiedBy>Todd Garner</cp:lastModifiedBy>
  <cp:revision>4</cp:revision>
  <dcterms:created xsi:type="dcterms:W3CDTF">2023-07-20T03:57:06Z</dcterms:created>
  <dcterms:modified xsi:type="dcterms:W3CDTF">2023-08-07T01:12:10Z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0x01010095B60804BFA73242ABA2CFABB23324A0</vt:lpwstr>
  </property>
</Properties>
</file>